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10"/>
    <p:restoredTop sz="89820"/>
  </p:normalViewPr>
  <p:slideViewPr>
    <p:cSldViewPr snapToGrid="0" snapToObjects="1">
      <p:cViewPr varScale="1">
        <p:scale>
          <a:sx n="102" d="100"/>
          <a:sy n="102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5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E9B1D-2286-4B44-85C8-D29545AC640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7264-D114-984B-8515-5D8C3270772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E9B1D-2286-4B44-85C8-D29545AC640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7264-D114-984B-8515-5D8C3270772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E9B1D-2286-4B44-85C8-D29545AC640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7264-D114-984B-8515-5D8C3270772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、文本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74B28B-24FE-484E-B4D3-0FD8266E9C5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E9B1D-2286-4B44-85C8-D29545AC640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7264-D114-984B-8515-5D8C3270772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E9B1D-2286-4B44-85C8-D29545AC640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7264-D114-984B-8515-5D8C3270772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E9B1D-2286-4B44-85C8-D29545AC640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7264-D114-984B-8515-5D8C3270772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E9B1D-2286-4B44-85C8-D29545AC640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7264-D114-984B-8515-5D8C3270772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E9B1D-2286-4B44-85C8-D29545AC640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7264-D114-984B-8515-5D8C3270772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E9B1D-2286-4B44-85C8-D29545AC640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7264-D114-984B-8515-5D8C3270772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E9B1D-2286-4B44-85C8-D29545AC640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7264-D114-984B-8515-5D8C3270772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E9B1D-2286-4B44-85C8-D29545AC640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7264-D114-984B-8515-5D8C3270772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E9B1D-2286-4B44-85C8-D29545AC640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97264-D114-984B-8515-5D8C3270772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tags" Target="../tags/tag4.xml"/><Relationship Id="rId4" Type="http://schemas.openxmlformats.org/officeDocument/2006/relationships/image" Target="../media/image7.jpeg"/><Relationship Id="rId3" Type="http://schemas.openxmlformats.org/officeDocument/2006/relationships/tags" Target="../tags/tag3.xml"/><Relationship Id="rId2" Type="http://schemas.openxmlformats.org/officeDocument/2006/relationships/image" Target="../media/image1.png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2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1.wmf"/><Relationship Id="rId1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fld id="{19A8832E-ADA4-F544-8F3B-C3B3E5E1DFC6}" type="slidenum"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</a:fld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375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4.6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最小生成树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fontAlgn="t" hangingPunct="1">
              <a:lnSpc>
                <a:spcPct val="150000"/>
              </a:lnSpc>
              <a:buFontTx/>
              <a:buNone/>
            </a:pPr>
            <a:r>
              <a:rPr lang="zh-CN" altLang="en-US" sz="2400">
                <a:latin typeface="楷体_GB2312" charset="0"/>
                <a:ea typeface="楷体_GB2312" charset="0"/>
              </a:rPr>
              <a:t>		设</a:t>
            </a:r>
            <a:r>
              <a:rPr lang="en-US" altLang="zh-CN" sz="2400">
                <a:latin typeface="楷体_GB2312" charset="0"/>
                <a:ea typeface="楷体_GB2312" charset="0"/>
              </a:rPr>
              <a:t>G =(V,E)</a:t>
            </a:r>
            <a:r>
              <a:rPr lang="zh-CN" altLang="en-US" sz="2400">
                <a:latin typeface="楷体_GB2312" charset="0"/>
                <a:ea typeface="楷体_GB2312" charset="0"/>
              </a:rPr>
              <a:t>是无向连通带权图，即一个</a:t>
            </a:r>
            <a:r>
              <a:rPr lang="zh-CN" altLang="en-US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网络</a:t>
            </a:r>
            <a:r>
              <a:rPr lang="zh-CN" altLang="en-US" sz="2400">
                <a:latin typeface="楷体_GB2312" charset="0"/>
                <a:ea typeface="楷体_GB2312" charset="0"/>
              </a:rPr>
              <a:t>。</a:t>
            </a:r>
            <a:r>
              <a:rPr lang="en-US" altLang="zh-CN" sz="2400">
                <a:latin typeface="楷体_GB2312" charset="0"/>
                <a:ea typeface="楷体_GB2312" charset="0"/>
              </a:rPr>
              <a:t>E</a:t>
            </a:r>
            <a:r>
              <a:rPr lang="zh-CN" altLang="en-US" sz="2400">
                <a:latin typeface="楷体_GB2312" charset="0"/>
                <a:ea typeface="楷体_GB2312" charset="0"/>
              </a:rPr>
              <a:t>中每条边</a:t>
            </a:r>
            <a:r>
              <a:rPr lang="en-US" altLang="zh-CN" sz="2400">
                <a:latin typeface="楷体_GB2312" charset="0"/>
                <a:ea typeface="楷体_GB2312" charset="0"/>
              </a:rPr>
              <a:t>(v,w)</a:t>
            </a:r>
            <a:r>
              <a:rPr lang="zh-CN" altLang="en-US" sz="2400">
                <a:latin typeface="楷体_GB2312" charset="0"/>
                <a:ea typeface="楷体_GB2312" charset="0"/>
              </a:rPr>
              <a:t>的权为</a:t>
            </a:r>
            <a:r>
              <a:rPr lang="en-US" altLang="zh-CN" sz="2400">
                <a:latin typeface="楷体_GB2312" charset="0"/>
                <a:ea typeface="楷体_GB2312" charset="0"/>
              </a:rPr>
              <a:t>c[v][w]</a:t>
            </a:r>
            <a:r>
              <a:rPr lang="zh-CN" altLang="en-US" sz="2400">
                <a:latin typeface="楷体_GB2312" charset="0"/>
                <a:ea typeface="楷体_GB2312" charset="0"/>
              </a:rPr>
              <a:t>。如果</a:t>
            </a:r>
            <a:r>
              <a:rPr lang="en-US" altLang="zh-CN" sz="2400">
                <a:latin typeface="楷体_GB2312" charset="0"/>
                <a:ea typeface="楷体_GB2312" charset="0"/>
              </a:rPr>
              <a:t>G</a:t>
            </a:r>
            <a:r>
              <a:rPr lang="zh-CN" altLang="en-US" sz="2400">
                <a:latin typeface="楷体_GB2312" charset="0"/>
                <a:ea typeface="楷体_GB2312" charset="0"/>
              </a:rPr>
              <a:t>的子图</a:t>
            </a:r>
            <a:r>
              <a:rPr lang="en-US" altLang="zh-CN" sz="2400">
                <a:latin typeface="楷体_GB2312" charset="0"/>
                <a:ea typeface="楷体_GB2312" charset="0"/>
              </a:rPr>
              <a:t>G</a:t>
            </a:r>
            <a:r>
              <a:rPr lang="en-US" altLang="zh-CN" sz="2400">
                <a:ea typeface="楷体_GB2312" charset="0"/>
              </a:rPr>
              <a:t>’</a:t>
            </a:r>
            <a:r>
              <a:rPr lang="zh-CN" altLang="en-US" sz="2400">
                <a:latin typeface="楷体_GB2312" charset="0"/>
                <a:ea typeface="楷体_GB2312" charset="0"/>
              </a:rPr>
              <a:t>是一棵包含</a:t>
            </a:r>
            <a:r>
              <a:rPr lang="en-US" altLang="zh-CN" sz="2400">
                <a:latin typeface="楷体_GB2312" charset="0"/>
                <a:ea typeface="楷体_GB2312" charset="0"/>
              </a:rPr>
              <a:t>G</a:t>
            </a:r>
            <a:r>
              <a:rPr lang="zh-CN" altLang="en-US" sz="2400">
                <a:latin typeface="楷体_GB2312" charset="0"/>
                <a:ea typeface="楷体_GB2312" charset="0"/>
              </a:rPr>
              <a:t>的所有顶点的树，则称</a:t>
            </a:r>
            <a:r>
              <a:rPr lang="en-US" altLang="zh-CN" sz="2400">
                <a:latin typeface="楷体_GB2312" charset="0"/>
                <a:ea typeface="楷体_GB2312" charset="0"/>
              </a:rPr>
              <a:t>G</a:t>
            </a:r>
            <a:r>
              <a:rPr lang="en-US" altLang="zh-CN" sz="2400">
                <a:ea typeface="楷体_GB2312" charset="0"/>
              </a:rPr>
              <a:t>’</a:t>
            </a:r>
            <a:r>
              <a:rPr lang="zh-CN" altLang="en-US" sz="2400">
                <a:latin typeface="楷体_GB2312" charset="0"/>
                <a:ea typeface="楷体_GB2312" charset="0"/>
              </a:rPr>
              <a:t>为</a:t>
            </a:r>
            <a:r>
              <a:rPr lang="en-US" altLang="zh-CN" sz="2400">
                <a:latin typeface="楷体_GB2312" charset="0"/>
                <a:ea typeface="楷体_GB2312" charset="0"/>
              </a:rPr>
              <a:t>G</a:t>
            </a:r>
            <a:r>
              <a:rPr lang="zh-CN" altLang="en-US" sz="2400">
                <a:latin typeface="楷体_GB2312" charset="0"/>
                <a:ea typeface="楷体_GB2312" charset="0"/>
              </a:rPr>
              <a:t>的生成树。生成树上各边权的总和称为该生成树的</a:t>
            </a:r>
            <a:r>
              <a:rPr lang="zh-CN" altLang="en-US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耗费</a:t>
            </a:r>
            <a:r>
              <a:rPr lang="zh-CN" altLang="en-US" sz="2400">
                <a:latin typeface="楷体_GB2312" charset="0"/>
                <a:ea typeface="楷体_GB2312" charset="0"/>
              </a:rPr>
              <a:t>。在</a:t>
            </a:r>
            <a:r>
              <a:rPr lang="en-US" altLang="zh-CN" sz="2400">
                <a:latin typeface="楷体_GB2312" charset="0"/>
                <a:ea typeface="楷体_GB2312" charset="0"/>
              </a:rPr>
              <a:t>G</a:t>
            </a:r>
            <a:r>
              <a:rPr lang="zh-CN" altLang="en-US" sz="2400">
                <a:latin typeface="楷体_GB2312" charset="0"/>
                <a:ea typeface="楷体_GB2312" charset="0"/>
              </a:rPr>
              <a:t>的所有生成树中，耗费最小的生成树称为</a:t>
            </a:r>
            <a:r>
              <a:rPr lang="en-US" altLang="zh-CN" sz="2400">
                <a:latin typeface="楷体_GB2312" charset="0"/>
                <a:ea typeface="楷体_GB2312" charset="0"/>
              </a:rPr>
              <a:t>G</a:t>
            </a:r>
            <a:r>
              <a:rPr lang="zh-CN" altLang="en-US" sz="2400">
                <a:latin typeface="楷体_GB2312" charset="0"/>
                <a:ea typeface="楷体_GB2312" charset="0"/>
              </a:rPr>
              <a:t>的</a:t>
            </a:r>
            <a:r>
              <a:rPr lang="zh-CN" altLang="en-US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最小生成树</a:t>
            </a:r>
            <a:r>
              <a:rPr lang="zh-CN" altLang="en-US" sz="2400">
                <a:latin typeface="楷体_GB2312" charset="0"/>
                <a:ea typeface="楷体_GB2312" charset="0"/>
              </a:rPr>
              <a:t>。</a:t>
            </a:r>
            <a:endParaRPr lang="zh-CN" altLang="en-US" sz="2400">
              <a:latin typeface="楷体_GB2312" charset="0"/>
              <a:ea typeface="楷体_GB2312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>
                <a:latin typeface="楷体_GB2312" charset="0"/>
                <a:ea typeface="楷体_GB2312" charset="0"/>
              </a:rPr>
              <a:t>		网络的最小生成树在实际中有广泛应用。</a:t>
            </a:r>
            <a:r>
              <a:rPr lang="zh-CN" altLang="en-US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例如</a:t>
            </a:r>
            <a:r>
              <a:rPr lang="zh-CN" altLang="en-US" sz="2400">
                <a:latin typeface="楷体_GB2312" charset="0"/>
                <a:ea typeface="楷体_GB2312" charset="0"/>
              </a:rPr>
              <a:t>，在设计通信网络时，用图的顶点表示城市，用边</a:t>
            </a:r>
            <a:r>
              <a:rPr lang="en-US" altLang="zh-CN" sz="2400">
                <a:latin typeface="楷体_GB2312" charset="0"/>
                <a:ea typeface="楷体_GB2312" charset="0"/>
              </a:rPr>
              <a:t>(v,w)</a:t>
            </a:r>
            <a:r>
              <a:rPr lang="zh-CN" altLang="en-US" sz="2400">
                <a:latin typeface="楷体_GB2312" charset="0"/>
                <a:ea typeface="楷体_GB2312" charset="0"/>
              </a:rPr>
              <a:t>的权</a:t>
            </a:r>
            <a:r>
              <a:rPr lang="en-US" altLang="zh-CN" sz="2400">
                <a:latin typeface="楷体_GB2312" charset="0"/>
                <a:ea typeface="楷体_GB2312" charset="0"/>
              </a:rPr>
              <a:t>c[v][w]</a:t>
            </a:r>
            <a:r>
              <a:rPr lang="zh-CN" altLang="en-US" sz="2400">
                <a:latin typeface="楷体_GB2312" charset="0"/>
                <a:ea typeface="楷体_GB2312" charset="0"/>
              </a:rPr>
              <a:t>表示建立城市</a:t>
            </a:r>
            <a:r>
              <a:rPr lang="en-US" altLang="zh-CN" sz="2400">
                <a:latin typeface="楷体_GB2312" charset="0"/>
                <a:ea typeface="楷体_GB2312" charset="0"/>
              </a:rPr>
              <a:t>v</a:t>
            </a:r>
            <a:r>
              <a:rPr lang="zh-CN" altLang="en-US" sz="2400">
                <a:latin typeface="楷体_GB2312" charset="0"/>
                <a:ea typeface="楷体_GB2312" charset="0"/>
              </a:rPr>
              <a:t>和城市</a:t>
            </a:r>
            <a:r>
              <a:rPr lang="en-US" altLang="zh-CN" sz="2400">
                <a:latin typeface="楷体_GB2312" charset="0"/>
                <a:ea typeface="楷体_GB2312" charset="0"/>
              </a:rPr>
              <a:t>w</a:t>
            </a:r>
            <a:r>
              <a:rPr lang="zh-CN" altLang="en-US" sz="2400">
                <a:latin typeface="楷体_GB2312" charset="0"/>
                <a:ea typeface="楷体_GB2312" charset="0"/>
              </a:rPr>
              <a:t>之间的通信线路所需的费用，则最小生成树就给出了建立通信网络的最经济的方案。 </a:t>
            </a:r>
            <a:endParaRPr lang="zh-CN" altLang="en-US" sz="2400">
              <a:latin typeface="楷体_GB2312" charset="0"/>
              <a:ea typeface="楷体_GB231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fld id="{37219C9B-EC6A-5D41-8F24-279949FEBBE0}" type="slidenum"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</a:fld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247811" name="Picture 4" descr="t4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180" y="2626043"/>
            <a:ext cx="2776538" cy="239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781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4100" y="440690"/>
            <a:ext cx="7772400" cy="928688"/>
          </a:xfrm>
        </p:spPr>
        <p:txBody>
          <a:bodyPr/>
          <a:lstStyle/>
          <a:p>
            <a:pPr eaLnBrk="1" hangingPunct="1"/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4.6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最小生成树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4100" y="1289685"/>
            <a:ext cx="10460990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集合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V=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｛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｝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，从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集合中选择权值最小的定点加入到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V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集合中。同时更新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数组和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47814" name="图片 8" descr="IMG_4685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10416" r="2083" b="40625"/>
          <a:stretch>
            <a:fillRect/>
          </a:stretch>
        </p:blipFill>
        <p:spPr bwMode="auto">
          <a:xfrm>
            <a:off x="4310064" y="2143126"/>
            <a:ext cx="6357937" cy="335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309235" y="2508250"/>
            <a:ext cx="5827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找到最小边为</a:t>
            </a:r>
            <a:r>
              <a:rPr lang="en-US" altLang="zh-CN"/>
              <a:t>5, 2</a:t>
            </a:r>
            <a:r>
              <a:rPr lang="zh-CN" altLang="en-US"/>
              <a:t>加入集合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V=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｛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｝</a:t>
            </a:r>
            <a:endParaRPr lang="zh-CN" altLang="en-US"/>
          </a:p>
        </p:txBody>
      </p:sp>
      <p:pic>
        <p:nvPicPr>
          <p:cNvPr id="246790" name="图片 7" descr="IMG_4684.JP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" t="31357" r="5208" b="27083"/>
          <a:stretch>
            <a:fillRect/>
          </a:stretch>
        </p:blipFill>
        <p:spPr bwMode="auto">
          <a:xfrm>
            <a:off x="5046980" y="3171825"/>
            <a:ext cx="5400675" cy="2477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328660" y="4328795"/>
            <a:ext cx="497840" cy="387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8328660" y="4934585"/>
            <a:ext cx="497840" cy="387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fld id="{8074FED9-3AC1-7049-A535-0676A86135E4}" type="slidenum"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</a:fld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248835" name="Picture 4" descr="t4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1" y="2612391"/>
            <a:ext cx="3025775" cy="2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054100" y="469265"/>
            <a:ext cx="7772400" cy="92868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pPr algn="l" eaLnBrk="1" hangingPunct="1"/>
            <a:r>
              <a:rPr kumimoji="1" lang="en-US" altLang="zh-CN" sz="4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4.6 </a:t>
            </a:r>
            <a:r>
              <a:rPr kumimoji="1" lang="zh-CN" altLang="en-US" sz="4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最小生成树</a:t>
            </a:r>
            <a:endParaRPr kumimoji="1" lang="zh-CN" altLang="en-US" sz="44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4100" y="1263650"/>
            <a:ext cx="10099675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集合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V=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｛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｝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，从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集合中选择权值最小的定点加入到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V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集合中。同时更新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数组和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48838" name="图片 7" descr="IMG_468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6666" r="14583" b="44792"/>
          <a:stretch>
            <a:fillRect/>
          </a:stretch>
        </p:blipFill>
        <p:spPr bwMode="auto">
          <a:xfrm>
            <a:off x="4810126" y="2698115"/>
            <a:ext cx="528637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标题 1"/>
          <p:cNvSpPr>
            <a:spLocks noGrp="1"/>
          </p:cNvSpPr>
          <p:nvPr>
            <p:ph type="title"/>
          </p:nvPr>
        </p:nvSpPr>
        <p:spPr>
          <a:xfrm>
            <a:off x="915035" y="259715"/>
            <a:ext cx="10515600" cy="1325563"/>
          </a:xfrm>
        </p:spPr>
        <p:txBody>
          <a:bodyPr/>
          <a:lstStyle/>
          <a:p>
            <a:r>
              <a:rPr lang="zh-CN" altLang="en-US"/>
              <a:t>算法描述</a:t>
            </a:r>
            <a:endParaRPr lang="zh-CN" altLang="en-US"/>
          </a:p>
        </p:txBody>
      </p:sp>
      <p:sp>
        <p:nvSpPr>
          <p:cNvPr id="38916" name="内容占位符 2"/>
          <p:cNvSpPr>
            <a:spLocks noGrp="1"/>
          </p:cNvSpPr>
          <p:nvPr>
            <p:ph idx="1"/>
          </p:nvPr>
        </p:nvSpPr>
        <p:spPr>
          <a:xfrm>
            <a:off x="1115060" y="1428115"/>
            <a:ext cx="10880725" cy="4534535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zh-CN" dirty="0">
                <a:latin typeface="楷体_GB2312" charset="0"/>
                <a:ea typeface="楷体_GB2312" charset="0"/>
              </a:rPr>
              <a:t>For(</a:t>
            </a:r>
            <a:r>
              <a:rPr lang="en-US" altLang="zh-CN" dirty="0" err="1">
                <a:latin typeface="楷体_GB2312" charset="0"/>
                <a:ea typeface="楷体_GB2312" charset="0"/>
              </a:rPr>
              <a:t>i</a:t>
            </a:r>
            <a:r>
              <a:rPr lang="en-US" altLang="zh-CN" dirty="0">
                <a:latin typeface="楷体_GB2312" charset="0"/>
                <a:ea typeface="楷体_GB2312" charset="0"/>
              </a:rPr>
              <a:t>=0;i&lt;</a:t>
            </a:r>
            <a:r>
              <a:rPr lang="en-US" altLang="zh-CN" dirty="0" err="1">
                <a:latin typeface="楷体_GB2312" charset="0"/>
                <a:ea typeface="楷体_GB2312" charset="0"/>
              </a:rPr>
              <a:t>n;i</a:t>
            </a:r>
            <a:r>
              <a:rPr lang="en-US" altLang="zh-CN" dirty="0">
                <a:latin typeface="楷体_GB2312" charset="0"/>
                <a:ea typeface="楷体_GB2312" charset="0"/>
              </a:rPr>
              <a:t>++)</a:t>
            </a:r>
            <a:endParaRPr lang="en-US" altLang="zh-CN" dirty="0">
              <a:latin typeface="楷体_GB2312" charset="0"/>
              <a:ea typeface="楷体_GB2312" charset="0"/>
            </a:endParaRPr>
          </a:p>
          <a:p>
            <a:pPr>
              <a:buFontTx/>
              <a:buNone/>
            </a:pPr>
            <a:r>
              <a:rPr lang="en-US" altLang="zh-CN" dirty="0">
                <a:latin typeface="楷体_GB2312" charset="0"/>
                <a:ea typeface="楷体_GB2312" charset="0"/>
              </a:rPr>
              <a:t>   {</a:t>
            </a:r>
            <a:r>
              <a:rPr lang="zh-CN" altLang="en-US" dirty="0">
                <a:latin typeface="楷体_GB2312" charset="0"/>
                <a:ea typeface="楷体_GB2312" charset="0"/>
              </a:rPr>
              <a:t>从</a:t>
            </a:r>
            <a:r>
              <a:rPr lang="en-US" altLang="zh-CN" dirty="0">
                <a:latin typeface="楷体_GB2312" charset="0"/>
                <a:ea typeface="楷体_GB2312" charset="0"/>
              </a:rPr>
              <a:t>w</a:t>
            </a:r>
            <a:r>
              <a:rPr lang="zh-CN" altLang="en-US" dirty="0">
                <a:latin typeface="楷体_GB2312" charset="0"/>
                <a:ea typeface="楷体_GB2312" charset="0"/>
              </a:rPr>
              <a:t>中找出最小值，且</a:t>
            </a:r>
            <a:r>
              <a:rPr lang="en-US" altLang="zh-CN" dirty="0">
                <a:latin typeface="楷体_GB2312" charset="0"/>
                <a:ea typeface="楷体_GB2312" charset="0"/>
              </a:rPr>
              <a:t>F[</a:t>
            </a:r>
            <a:r>
              <a:rPr lang="en-US" altLang="zh-CN" dirty="0" err="1">
                <a:latin typeface="楷体_GB2312" charset="0"/>
                <a:ea typeface="楷体_GB2312" charset="0"/>
              </a:rPr>
              <a:t>i</a:t>
            </a:r>
            <a:r>
              <a:rPr lang="en-US" altLang="zh-CN" dirty="0">
                <a:latin typeface="楷体_GB2312" charset="0"/>
                <a:ea typeface="楷体_GB2312" charset="0"/>
              </a:rPr>
              <a:t>]!=1,</a:t>
            </a:r>
            <a:r>
              <a:rPr lang="zh-CN" altLang="en-US" dirty="0">
                <a:latin typeface="楷体_GB2312" charset="0"/>
                <a:ea typeface="楷体_GB2312" charset="0"/>
              </a:rPr>
              <a:t>设置最小值对应</a:t>
            </a:r>
            <a:r>
              <a:rPr lang="zh-CN" altLang="en-US" dirty="0" smtClean="0">
                <a:latin typeface="楷体_GB2312" charset="0"/>
                <a:ea typeface="楷体_GB2312" charset="0"/>
              </a:rPr>
              <a:t>的顶点</a:t>
            </a:r>
            <a:r>
              <a:rPr lang="en-US" altLang="zh-CN" dirty="0" err="1">
                <a:latin typeface="楷体_GB2312" charset="0"/>
                <a:ea typeface="楷体_GB2312" charset="0"/>
              </a:rPr>
              <a:t>v,F</a:t>
            </a:r>
            <a:r>
              <a:rPr lang="en-US" altLang="zh-CN" dirty="0">
                <a:latin typeface="楷体_GB2312" charset="0"/>
                <a:ea typeface="楷体_GB2312" charset="0"/>
              </a:rPr>
              <a:t>[v]=1;</a:t>
            </a:r>
            <a:endParaRPr lang="en-US" altLang="zh-CN" dirty="0">
              <a:latin typeface="楷体_GB2312" charset="0"/>
              <a:ea typeface="楷体_GB2312" charset="0"/>
            </a:endParaRPr>
          </a:p>
          <a:p>
            <a:pPr>
              <a:buFontTx/>
              <a:buNone/>
            </a:pPr>
            <a:r>
              <a:rPr lang="en-US" altLang="zh-CN" dirty="0">
                <a:latin typeface="楷体_GB2312" charset="0"/>
                <a:ea typeface="楷体_GB2312" charset="0"/>
              </a:rPr>
              <a:t>     For(j=1;j&lt;</a:t>
            </a:r>
            <a:r>
              <a:rPr lang="en-US" altLang="zh-CN" dirty="0" err="1">
                <a:latin typeface="楷体_GB2312" charset="0"/>
                <a:ea typeface="楷体_GB2312" charset="0"/>
              </a:rPr>
              <a:t>n;j</a:t>
            </a:r>
            <a:r>
              <a:rPr lang="en-US" altLang="zh-CN" dirty="0">
                <a:latin typeface="楷体_GB2312" charset="0"/>
                <a:ea typeface="楷体_GB2312" charset="0"/>
              </a:rPr>
              <a:t>++)</a:t>
            </a:r>
            <a:endParaRPr lang="en-US" altLang="zh-CN" dirty="0">
              <a:latin typeface="楷体_GB2312" charset="0"/>
              <a:ea typeface="楷体_GB2312" charset="0"/>
            </a:endParaRPr>
          </a:p>
          <a:p>
            <a:pPr>
              <a:buFontTx/>
              <a:buNone/>
            </a:pPr>
            <a:r>
              <a:rPr lang="en-US" altLang="zh-CN" dirty="0">
                <a:latin typeface="楷体_GB2312" charset="0"/>
                <a:ea typeface="楷体_GB2312" charset="0"/>
              </a:rPr>
              <a:t>       if(w[j]&gt;a[v][j])&amp;&amp;f[j]!=1</a:t>
            </a:r>
            <a:r>
              <a:rPr lang="zh-CN" altLang="en-US" dirty="0">
                <a:latin typeface="楷体_GB2312" charset="0"/>
                <a:ea typeface="楷体_GB2312" charset="0"/>
              </a:rPr>
              <a:t>）</a:t>
            </a:r>
            <a:endParaRPr lang="en-US" altLang="zh-CN" dirty="0">
              <a:latin typeface="楷体_GB2312" charset="0"/>
              <a:ea typeface="楷体_GB2312" charset="0"/>
            </a:endParaRPr>
          </a:p>
          <a:p>
            <a:pPr>
              <a:buFontTx/>
              <a:buNone/>
            </a:pPr>
            <a:r>
              <a:rPr lang="en-US" altLang="zh-CN" dirty="0">
                <a:latin typeface="楷体_GB2312" charset="0"/>
                <a:ea typeface="楷体_GB2312" charset="0"/>
              </a:rPr>
              <a:t>           {w[j]=a[v][j</a:t>
            </a:r>
            <a:r>
              <a:rPr lang="en-US" altLang="zh-CN" dirty="0" smtClean="0">
                <a:latin typeface="楷体_GB2312" charset="0"/>
                <a:ea typeface="楷体_GB2312" charset="0"/>
              </a:rPr>
              <a:t>];</a:t>
            </a:r>
            <a:endParaRPr lang="zh-CN" altLang="en-US" dirty="0" smtClean="0">
              <a:latin typeface="楷体_GB2312" charset="0"/>
              <a:ea typeface="楷体_GB2312" charset="0"/>
            </a:endParaRPr>
          </a:p>
          <a:p>
            <a:pPr>
              <a:buFontTx/>
              <a:buNone/>
            </a:pPr>
            <a:r>
              <a:rPr lang="zh-CN" altLang="en-US" dirty="0">
                <a:latin typeface="楷体_GB2312" charset="0"/>
                <a:ea typeface="楷体_GB2312" charset="0"/>
              </a:rPr>
              <a:t> </a:t>
            </a:r>
            <a:r>
              <a:rPr lang="zh-CN" altLang="en-US" dirty="0" smtClean="0">
                <a:latin typeface="楷体_GB2312" charset="0"/>
                <a:ea typeface="楷体_GB2312" charset="0"/>
              </a:rPr>
              <a:t>           </a:t>
            </a:r>
            <a:r>
              <a:rPr lang="en-US" altLang="zh-CN" dirty="0" smtClean="0">
                <a:latin typeface="楷体_GB2312" charset="0"/>
                <a:ea typeface="楷体_GB2312" charset="0"/>
              </a:rPr>
              <a:t>b[j</a:t>
            </a:r>
            <a:r>
              <a:rPr lang="en-US" altLang="zh-CN" dirty="0">
                <a:latin typeface="楷体_GB2312" charset="0"/>
                <a:ea typeface="楷体_GB2312" charset="0"/>
              </a:rPr>
              <a:t>]=V</a:t>
            </a:r>
            <a:r>
              <a:rPr lang="en-US" altLang="zh-CN" dirty="0" smtClean="0">
                <a:latin typeface="楷体_GB2312" charset="0"/>
                <a:ea typeface="楷体_GB2312" charset="0"/>
              </a:rPr>
              <a:t>;}</a:t>
            </a:r>
            <a:endParaRPr lang="zh-CN" altLang="en-US" dirty="0" smtClean="0">
              <a:latin typeface="楷体_GB2312" charset="0"/>
              <a:ea typeface="楷体_GB2312" charset="0"/>
            </a:endParaRPr>
          </a:p>
          <a:p>
            <a:pPr>
              <a:buFontTx/>
              <a:buNone/>
            </a:pPr>
            <a:r>
              <a:rPr lang="zh-CN" altLang="en-US" dirty="0">
                <a:latin typeface="楷体_GB2312" charset="0"/>
                <a:ea typeface="楷体_GB2312" charset="0"/>
              </a:rPr>
              <a:t> </a:t>
            </a:r>
            <a:r>
              <a:rPr lang="zh-CN" altLang="en-US" dirty="0" smtClean="0">
                <a:latin typeface="楷体_GB2312" charset="0"/>
                <a:ea typeface="楷体_GB2312" charset="0"/>
              </a:rPr>
              <a:t>           </a:t>
            </a:r>
            <a:r>
              <a:rPr lang="en-US" altLang="zh-CN" dirty="0" smtClean="0">
                <a:latin typeface="楷体_GB2312" charset="0"/>
                <a:ea typeface="楷体_GB2312" charset="0"/>
              </a:rPr>
              <a:t>}</a:t>
            </a:r>
            <a:endParaRPr lang="en-US" altLang="zh-CN" dirty="0">
              <a:latin typeface="楷体_GB2312" charset="0"/>
              <a:ea typeface="楷体_GB2312" charset="0"/>
            </a:endParaRPr>
          </a:p>
          <a:p>
            <a:r>
              <a:rPr lang="zh-CN" altLang="en-US" dirty="0">
                <a:latin typeface="楷体_GB2312" charset="0"/>
                <a:ea typeface="楷体_GB2312" charset="0"/>
              </a:rPr>
              <a:t>用这个办法实现的</a:t>
            </a:r>
            <a:r>
              <a:rPr lang="en-US" altLang="zh-CN" dirty="0">
                <a:latin typeface="楷体_GB2312" charset="0"/>
                <a:ea typeface="楷体_GB2312" charset="0"/>
              </a:rPr>
              <a:t>Prim</a:t>
            </a:r>
            <a:r>
              <a:rPr lang="zh-CN" altLang="en-US" dirty="0">
                <a:latin typeface="楷体_GB2312" charset="0"/>
                <a:ea typeface="楷体_GB2312" charset="0"/>
              </a:rPr>
              <a:t>算法所需的</a:t>
            </a:r>
            <a:r>
              <a:rPr lang="zh-CN" altLang="en-US" b="1" dirty="0">
                <a:solidFill>
                  <a:schemeClr val="accent2"/>
                </a:solidFill>
                <a:latin typeface="楷体_GB2312" charset="0"/>
                <a:ea typeface="楷体_GB2312" charset="0"/>
              </a:rPr>
              <a:t>计算时间</a:t>
            </a:r>
            <a:r>
              <a:rPr lang="zh-CN" altLang="en-US" dirty="0">
                <a:latin typeface="楷体_GB2312" charset="0"/>
                <a:ea typeface="楷体_GB2312" charset="0"/>
              </a:rPr>
              <a:t>为 </a:t>
            </a:r>
            <a:endParaRPr lang="zh-CN" altLang="en-US" dirty="0">
              <a:latin typeface="楷体_GB2312" charset="0"/>
              <a:ea typeface="楷体_GB2312" charset="0"/>
            </a:endParaRPr>
          </a:p>
          <a:p>
            <a:endParaRPr lang="zh-CN" altLang="en-US" dirty="0"/>
          </a:p>
        </p:txBody>
      </p:sp>
      <p:sp>
        <p:nvSpPr>
          <p:cNvPr id="38917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fld id="{EBBEE0A9-DDAD-4E47-B371-7217F43E327C}" type="slidenum"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</a:fld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graphicFrame>
        <p:nvGraphicFramePr>
          <p:cNvPr id="38914" name="Object 5"/>
          <p:cNvGraphicFramePr>
            <a:graphicFrameLocks noChangeAspect="1"/>
          </p:cNvGraphicFramePr>
          <p:nvPr/>
        </p:nvGraphicFramePr>
        <p:xfrm>
          <a:off x="8696960" y="5056505"/>
          <a:ext cx="7207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公式" r:id="rId1" imgW="419100" imgH="228600" progId="Equation.3">
                  <p:embed/>
                </p:oleObj>
              </mc:Choice>
              <mc:Fallback>
                <p:oleObj name="公式" r:id="rId1" imgW="419100" imgH="228600" progId="Equation.3">
                  <p:embed/>
                  <p:pic>
                    <p:nvPicPr>
                      <p:cNvPr id="0" name="图片 143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6960" y="5056505"/>
                        <a:ext cx="72072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034415" y="5795645"/>
            <a:ext cx="9949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思考：如何输出最短路径？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fld id="{7B16B67C-4CF0-B24F-A8DB-444DE8AB16C2}" type="slidenum"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</a:fld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49859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340" y="3524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4.6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最小生成树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9340" y="1495425"/>
            <a:ext cx="10285095" cy="468312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3.Kruskal</a:t>
            </a:r>
            <a:r>
              <a:rPr lang="zh-CN" altLang="en-US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算法</a:t>
            </a:r>
            <a:endParaRPr lang="zh-CN" altLang="en-US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>
                <a:latin typeface="楷体_GB2312" charset="0"/>
                <a:ea typeface="楷体_GB2312" charset="0"/>
              </a:rPr>
              <a:t>		</a:t>
            </a:r>
            <a:r>
              <a:rPr lang="en-US" altLang="zh-CN" sz="2400">
                <a:latin typeface="楷体_GB2312" charset="0"/>
                <a:ea typeface="楷体_GB2312" charset="0"/>
              </a:rPr>
              <a:t>Kruskal</a:t>
            </a:r>
            <a:r>
              <a:rPr lang="zh-CN" altLang="en-US" sz="2400">
                <a:latin typeface="楷体_GB2312" charset="0"/>
                <a:ea typeface="楷体_GB2312" charset="0"/>
              </a:rPr>
              <a:t>算法构造</a:t>
            </a:r>
            <a:r>
              <a:rPr lang="en-US" altLang="zh-CN" sz="2400">
                <a:latin typeface="楷体_GB2312" charset="0"/>
                <a:ea typeface="楷体_GB2312" charset="0"/>
              </a:rPr>
              <a:t>G</a:t>
            </a:r>
            <a:r>
              <a:rPr lang="zh-CN" altLang="en-US" sz="2400">
                <a:latin typeface="楷体_GB2312" charset="0"/>
                <a:ea typeface="楷体_GB2312" charset="0"/>
              </a:rPr>
              <a:t>的最小生成树的</a:t>
            </a:r>
            <a:r>
              <a:rPr lang="zh-CN" altLang="en-US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基本思想</a:t>
            </a:r>
            <a:r>
              <a:rPr lang="zh-CN" altLang="en-US" sz="2400">
                <a:latin typeface="楷体_GB2312" charset="0"/>
                <a:ea typeface="楷体_GB2312" charset="0"/>
              </a:rPr>
              <a:t>是，首先将</a:t>
            </a:r>
            <a:r>
              <a:rPr lang="en-US" altLang="zh-CN" sz="2400">
                <a:latin typeface="楷体_GB2312" charset="0"/>
                <a:ea typeface="楷体_GB2312" charset="0"/>
              </a:rPr>
              <a:t>G</a:t>
            </a:r>
            <a:r>
              <a:rPr lang="zh-CN" altLang="en-US" sz="2400">
                <a:latin typeface="楷体_GB2312" charset="0"/>
                <a:ea typeface="楷体_GB2312" charset="0"/>
              </a:rPr>
              <a:t>的</a:t>
            </a:r>
            <a:r>
              <a:rPr lang="en-US" altLang="zh-CN" sz="2400">
                <a:latin typeface="楷体_GB2312" charset="0"/>
                <a:ea typeface="楷体_GB2312" charset="0"/>
              </a:rPr>
              <a:t>n</a:t>
            </a:r>
            <a:r>
              <a:rPr lang="zh-CN" altLang="en-US" sz="2400">
                <a:latin typeface="楷体_GB2312" charset="0"/>
                <a:ea typeface="楷体_GB2312" charset="0"/>
              </a:rPr>
              <a:t>个顶点看成</a:t>
            </a:r>
            <a:r>
              <a:rPr lang="en-US" altLang="zh-CN" sz="2400">
                <a:latin typeface="楷体_GB2312" charset="0"/>
                <a:ea typeface="楷体_GB2312" charset="0"/>
              </a:rPr>
              <a:t>n</a:t>
            </a:r>
            <a:r>
              <a:rPr lang="zh-CN" altLang="en-US" sz="2400">
                <a:latin typeface="楷体_GB2312" charset="0"/>
                <a:ea typeface="楷体_GB2312" charset="0"/>
              </a:rPr>
              <a:t>个孤立的连通分支。将所有的边按权从小到大排序。然后从第一条边开始，依边权递增的顺序查看每一条边，并按下述方法连接</a:t>
            </a:r>
            <a:r>
              <a:rPr lang="en-US" altLang="zh-CN" sz="2400">
                <a:latin typeface="楷体_GB2312" charset="0"/>
                <a:ea typeface="楷体_GB2312" charset="0"/>
              </a:rPr>
              <a:t>2</a:t>
            </a:r>
            <a:r>
              <a:rPr lang="zh-CN" altLang="en-US" sz="2400">
                <a:latin typeface="楷体_GB2312" charset="0"/>
                <a:ea typeface="楷体_GB2312" charset="0"/>
              </a:rPr>
              <a:t>个不同的连通分支：当查看到第</a:t>
            </a:r>
            <a:r>
              <a:rPr lang="en-US" altLang="zh-CN" sz="2400">
                <a:latin typeface="楷体_GB2312" charset="0"/>
                <a:ea typeface="楷体_GB2312" charset="0"/>
              </a:rPr>
              <a:t>k</a:t>
            </a:r>
            <a:r>
              <a:rPr lang="zh-CN" altLang="en-US" sz="2400">
                <a:latin typeface="楷体_GB2312" charset="0"/>
                <a:ea typeface="楷体_GB2312" charset="0"/>
              </a:rPr>
              <a:t>条边</a:t>
            </a:r>
            <a:r>
              <a:rPr lang="en-US" altLang="zh-CN" sz="2400">
                <a:latin typeface="楷体_GB2312" charset="0"/>
                <a:ea typeface="楷体_GB2312" charset="0"/>
              </a:rPr>
              <a:t>(v,w)</a:t>
            </a:r>
            <a:r>
              <a:rPr lang="zh-CN" altLang="en-US" sz="2400">
                <a:latin typeface="楷体_GB2312" charset="0"/>
                <a:ea typeface="楷体_GB2312" charset="0"/>
              </a:rPr>
              <a:t>时，如果端点</a:t>
            </a:r>
            <a:r>
              <a:rPr lang="en-US" altLang="zh-CN" sz="2400">
                <a:latin typeface="楷体_GB2312" charset="0"/>
                <a:ea typeface="楷体_GB2312" charset="0"/>
              </a:rPr>
              <a:t>v</a:t>
            </a:r>
            <a:r>
              <a:rPr lang="zh-CN" altLang="en-US" sz="2400">
                <a:latin typeface="楷体_GB2312" charset="0"/>
                <a:ea typeface="楷体_GB2312" charset="0"/>
              </a:rPr>
              <a:t>和</a:t>
            </a:r>
            <a:r>
              <a:rPr lang="en-US" altLang="zh-CN" sz="2400">
                <a:latin typeface="楷体_GB2312" charset="0"/>
                <a:ea typeface="楷体_GB2312" charset="0"/>
              </a:rPr>
              <a:t>w</a:t>
            </a:r>
            <a:r>
              <a:rPr lang="zh-CN" altLang="en-US" sz="2400">
                <a:latin typeface="楷体_GB2312" charset="0"/>
                <a:ea typeface="楷体_GB2312" charset="0"/>
              </a:rPr>
              <a:t>分别是当前</a:t>
            </a:r>
            <a:r>
              <a:rPr lang="en-US" altLang="zh-CN" sz="2400">
                <a:latin typeface="楷体_GB2312" charset="0"/>
                <a:ea typeface="楷体_GB2312" charset="0"/>
              </a:rPr>
              <a:t>2</a:t>
            </a:r>
            <a:r>
              <a:rPr lang="zh-CN" altLang="en-US" sz="2400">
                <a:latin typeface="楷体_GB2312" charset="0"/>
                <a:ea typeface="楷体_GB2312" charset="0"/>
              </a:rPr>
              <a:t>个不同的连通分支</a:t>
            </a:r>
            <a:r>
              <a:rPr lang="en-US" altLang="zh-CN" sz="2400">
                <a:latin typeface="楷体_GB2312" charset="0"/>
                <a:ea typeface="楷体_GB2312" charset="0"/>
              </a:rPr>
              <a:t>T1</a:t>
            </a:r>
            <a:r>
              <a:rPr lang="zh-CN" altLang="en-US" sz="2400">
                <a:latin typeface="楷体_GB2312" charset="0"/>
                <a:ea typeface="楷体_GB2312" charset="0"/>
              </a:rPr>
              <a:t>和</a:t>
            </a:r>
            <a:r>
              <a:rPr lang="en-US" altLang="zh-CN" sz="2400">
                <a:latin typeface="楷体_GB2312" charset="0"/>
                <a:ea typeface="楷体_GB2312" charset="0"/>
              </a:rPr>
              <a:t>T2</a:t>
            </a:r>
            <a:r>
              <a:rPr lang="zh-CN" altLang="en-US" sz="2400">
                <a:latin typeface="楷体_GB2312" charset="0"/>
                <a:ea typeface="楷体_GB2312" charset="0"/>
              </a:rPr>
              <a:t>中的顶点时，就用边</a:t>
            </a:r>
            <a:r>
              <a:rPr lang="en-US" altLang="zh-CN" sz="2400">
                <a:latin typeface="楷体_GB2312" charset="0"/>
                <a:ea typeface="楷体_GB2312" charset="0"/>
              </a:rPr>
              <a:t>(v,w)</a:t>
            </a:r>
            <a:r>
              <a:rPr lang="zh-CN" altLang="en-US" sz="2400">
                <a:latin typeface="楷体_GB2312" charset="0"/>
                <a:ea typeface="楷体_GB2312" charset="0"/>
              </a:rPr>
              <a:t>将</a:t>
            </a:r>
            <a:r>
              <a:rPr lang="en-US" altLang="zh-CN" sz="2400">
                <a:latin typeface="楷体_GB2312" charset="0"/>
                <a:ea typeface="楷体_GB2312" charset="0"/>
              </a:rPr>
              <a:t>T1</a:t>
            </a:r>
            <a:r>
              <a:rPr lang="zh-CN" altLang="en-US" sz="2400">
                <a:latin typeface="楷体_GB2312" charset="0"/>
                <a:ea typeface="楷体_GB2312" charset="0"/>
              </a:rPr>
              <a:t>和</a:t>
            </a:r>
            <a:r>
              <a:rPr lang="en-US" altLang="zh-CN" sz="2400">
                <a:latin typeface="楷体_GB2312" charset="0"/>
                <a:ea typeface="楷体_GB2312" charset="0"/>
              </a:rPr>
              <a:t>T2</a:t>
            </a:r>
            <a:r>
              <a:rPr lang="zh-CN" altLang="en-US" sz="2400">
                <a:latin typeface="楷体_GB2312" charset="0"/>
                <a:ea typeface="楷体_GB2312" charset="0"/>
              </a:rPr>
              <a:t>连接成一个连通分支，然后继续查看第</a:t>
            </a:r>
            <a:r>
              <a:rPr lang="en-US" altLang="zh-CN" sz="2400">
                <a:latin typeface="楷体_GB2312" charset="0"/>
                <a:ea typeface="楷体_GB2312" charset="0"/>
              </a:rPr>
              <a:t>k+1</a:t>
            </a:r>
            <a:r>
              <a:rPr lang="zh-CN" altLang="en-US" sz="2400">
                <a:latin typeface="楷体_GB2312" charset="0"/>
                <a:ea typeface="楷体_GB2312" charset="0"/>
              </a:rPr>
              <a:t>条边；如果端点</a:t>
            </a:r>
            <a:r>
              <a:rPr lang="en-US" altLang="zh-CN" sz="2400">
                <a:latin typeface="楷体_GB2312" charset="0"/>
                <a:ea typeface="楷体_GB2312" charset="0"/>
              </a:rPr>
              <a:t>v</a:t>
            </a:r>
            <a:r>
              <a:rPr lang="zh-CN" altLang="en-US" sz="2400">
                <a:latin typeface="楷体_GB2312" charset="0"/>
                <a:ea typeface="楷体_GB2312" charset="0"/>
              </a:rPr>
              <a:t>和</a:t>
            </a:r>
            <a:r>
              <a:rPr lang="en-US" altLang="zh-CN" sz="2400">
                <a:latin typeface="楷体_GB2312" charset="0"/>
                <a:ea typeface="楷体_GB2312" charset="0"/>
              </a:rPr>
              <a:t>w</a:t>
            </a:r>
            <a:r>
              <a:rPr lang="zh-CN" altLang="en-US" sz="2400">
                <a:latin typeface="楷体_GB2312" charset="0"/>
                <a:ea typeface="楷体_GB2312" charset="0"/>
              </a:rPr>
              <a:t>在当前的同一个连通分支中，就直接再查看第</a:t>
            </a:r>
            <a:r>
              <a:rPr lang="en-US" altLang="zh-CN" sz="2400">
                <a:latin typeface="楷体_GB2312" charset="0"/>
                <a:ea typeface="楷体_GB2312" charset="0"/>
              </a:rPr>
              <a:t>k+1</a:t>
            </a:r>
            <a:r>
              <a:rPr lang="zh-CN" altLang="en-US" sz="2400">
                <a:latin typeface="楷体_GB2312" charset="0"/>
                <a:ea typeface="楷体_GB2312" charset="0"/>
              </a:rPr>
              <a:t>条边。这个过程一直进行到只剩下一个连通分支时为止。</a:t>
            </a:r>
            <a:r>
              <a:rPr lang="zh-CN" altLang="en-US">
                <a:latin typeface="楷体_GB2312" charset="0"/>
                <a:ea typeface="楷体_GB2312" charset="0"/>
              </a:rPr>
              <a:t> </a:t>
            </a:r>
            <a:endParaRPr lang="zh-CN" altLang="en-US">
              <a:solidFill>
                <a:schemeClr val="accent2"/>
              </a:solidFill>
              <a:latin typeface="楷体_GB2312" charset="0"/>
              <a:ea typeface="楷体_GB2312" charset="0"/>
            </a:endParaRPr>
          </a:p>
          <a:p>
            <a:pPr eaLnBrk="1" hangingPunct="1">
              <a:buFontTx/>
              <a:buNone/>
            </a:pPr>
            <a:endParaRPr lang="zh-CN" altLang="en-US">
              <a:solidFill>
                <a:schemeClr val="accent2"/>
              </a:solidFill>
              <a:latin typeface="楷体_GB2312" charset="0"/>
              <a:ea typeface="楷体_GB231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幻灯片编号占位符 6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fld id="{D9F82850-BB09-5141-830C-9DB5BE68DE89}" type="slidenum"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</a:fld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5088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6035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4.6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最小生成树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088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1341438"/>
            <a:ext cx="7486650" cy="13763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0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		例如，</a:t>
            </a:r>
            <a:r>
              <a:rPr lang="zh-CN" altLang="en-US" sz="2000">
                <a:latin typeface="楷体_GB2312" charset="0"/>
                <a:ea typeface="楷体_GB2312" charset="0"/>
              </a:rPr>
              <a:t>对前面的连通带权图，按</a:t>
            </a:r>
            <a:r>
              <a:rPr lang="en-US" altLang="zh-CN" sz="2000">
                <a:latin typeface="楷体_GB2312" charset="0"/>
                <a:ea typeface="楷体_GB2312" charset="0"/>
              </a:rPr>
              <a:t>Kruskal</a:t>
            </a:r>
            <a:r>
              <a:rPr lang="zh-CN" altLang="en-US" sz="2000">
                <a:latin typeface="楷体_GB2312" charset="0"/>
                <a:ea typeface="楷体_GB2312" charset="0"/>
              </a:rPr>
              <a:t>算法顺序得到的最小生成树上的边如下图所示。</a:t>
            </a:r>
            <a:endParaRPr lang="zh-CN" altLang="en-US" sz="2000">
              <a:latin typeface="楷体_GB2312" charset="0"/>
              <a:ea typeface="楷体_GB2312" charset="0"/>
            </a:endParaRPr>
          </a:p>
          <a:p>
            <a:pPr eaLnBrk="1" hangingPunct="1"/>
            <a:endParaRPr lang="zh-CN" altLang="en-US" sz="2000">
              <a:latin typeface="楷体_GB2312" charset="0"/>
              <a:ea typeface="楷体_GB2312" charset="0"/>
            </a:endParaRPr>
          </a:p>
        </p:txBody>
      </p:sp>
      <p:pic>
        <p:nvPicPr>
          <p:cNvPr id="250885" name="Picture 4" descr="t4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87714" y="2297114"/>
            <a:ext cx="5545137" cy="3724275"/>
          </a:xfrm>
          <a:noFill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标题 1"/>
          <p:cNvSpPr>
            <a:spLocks noGrp="1"/>
          </p:cNvSpPr>
          <p:nvPr>
            <p:ph type="title"/>
          </p:nvPr>
        </p:nvSpPr>
        <p:spPr>
          <a:xfrm>
            <a:off x="2166938" y="285751"/>
            <a:ext cx="7772400" cy="747713"/>
          </a:xfrm>
        </p:spPr>
        <p:txBody>
          <a:bodyPr/>
          <a:lstStyle/>
          <a:p>
            <a:r>
              <a:rPr lang="zh-CN" altLang="en-US"/>
              <a:t>最小生成树</a:t>
            </a:r>
            <a:endParaRPr lang="zh-CN" altLang="en-US"/>
          </a:p>
        </p:txBody>
      </p:sp>
      <p:sp>
        <p:nvSpPr>
          <p:cNvPr id="251907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fld id="{6C8B7448-53B1-6544-BBD4-D0060CFF97B7}" type="slidenum"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</a:fld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4064" y="1071563"/>
            <a:ext cx="7858125" cy="563118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r>
              <a:rPr lang="en-US" altLang="zh-CN">
                <a:latin typeface="Times New Roman" panose="02020603050405020304" charset="0"/>
              </a:rPr>
              <a:t>G=(V,E) T=</a:t>
            </a:r>
            <a:r>
              <a:rPr lang="zh-CN" altLang="en-US">
                <a:latin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</a:rPr>
              <a:t>U,TE</a:t>
            </a:r>
            <a:r>
              <a:rPr lang="zh-CN" altLang="en-US">
                <a:latin typeface="Times New Roman" panose="02020603050405020304" charset="0"/>
              </a:rPr>
              <a:t>）</a:t>
            </a:r>
            <a:endParaRPr lang="en-US" altLang="zh-CN">
              <a:latin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</a:rPr>
              <a:t>U=V      TE=</a:t>
            </a:r>
            <a:r>
              <a:rPr lang="zh-CN" altLang="en-US">
                <a:latin typeface="Times New Roman" panose="02020603050405020304" charset="0"/>
              </a:rPr>
              <a:t>空，</a:t>
            </a:r>
            <a:r>
              <a:rPr lang="en-US" altLang="zh-CN">
                <a:latin typeface="Times New Roman" panose="02020603050405020304" charset="0"/>
              </a:rPr>
              <a:t>A=</a:t>
            </a:r>
            <a:r>
              <a:rPr lang="zh-CN" altLang="en-US">
                <a:latin typeface="Times New Roman" panose="02020603050405020304" charset="0"/>
              </a:rPr>
              <a:t>空</a:t>
            </a:r>
            <a:endParaRPr lang="en-US" altLang="zh-CN">
              <a:latin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</a:rPr>
              <a:t>Begin</a:t>
            </a:r>
            <a:endParaRPr lang="en-US" altLang="zh-CN">
              <a:latin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</a:rPr>
              <a:t>{k=1    //</a:t>
            </a:r>
            <a:r>
              <a:rPr lang="zh-CN" altLang="en-US">
                <a:latin typeface="Times New Roman" panose="02020603050405020304" charset="0"/>
              </a:rPr>
              <a:t>用于标识是否是生成树</a:t>
            </a:r>
            <a:endParaRPr lang="en-US" altLang="zh-CN">
              <a:latin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</a:rPr>
              <a:t>A=</a:t>
            </a:r>
            <a:r>
              <a:rPr lang="zh-CN" altLang="en-US">
                <a:latin typeface="Times New Roman" panose="02020603050405020304" charset="0"/>
              </a:rPr>
              <a:t>空  </a:t>
            </a:r>
            <a:r>
              <a:rPr lang="en-US" altLang="zh-CN">
                <a:latin typeface="Times New Roman" panose="02020603050405020304" charset="0"/>
              </a:rPr>
              <a:t>// </a:t>
            </a:r>
            <a:r>
              <a:rPr lang="zh-CN" altLang="en-US">
                <a:latin typeface="Times New Roman" panose="02020603050405020304" charset="0"/>
              </a:rPr>
              <a:t>边集为空</a:t>
            </a:r>
            <a:endParaRPr lang="en-US" altLang="zh-CN">
              <a:latin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</a:rPr>
              <a:t>Sort(E)  //</a:t>
            </a:r>
            <a:r>
              <a:rPr lang="zh-CN" altLang="en-US">
                <a:latin typeface="Times New Roman" panose="02020603050405020304" charset="0"/>
              </a:rPr>
              <a:t>对边集进行排序</a:t>
            </a:r>
            <a:endParaRPr lang="en-US" altLang="zh-CN">
              <a:latin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</a:rPr>
              <a:t>For(t=1;t&lt;=m;t++)</a:t>
            </a:r>
            <a:endParaRPr lang="en-US" altLang="zh-CN">
              <a:latin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</a:rPr>
              <a:t>   {if(getparent(edge(t),u)!=getparent(edge(t),v))  //</a:t>
            </a:r>
            <a:r>
              <a:rPr lang="zh-CN" altLang="en-US">
                <a:latin typeface="Times New Roman" panose="02020603050405020304" charset="0"/>
              </a:rPr>
              <a:t>找两个连同分量根节点是否相同，如果相同，</a:t>
            </a:r>
            <a:r>
              <a:rPr lang="en-US" altLang="zh-CN">
                <a:latin typeface="Times New Roman" panose="02020603050405020304" charset="0"/>
              </a:rPr>
              <a:t>   </a:t>
            </a:r>
            <a:r>
              <a:rPr lang="zh-CN" altLang="en-US">
                <a:latin typeface="Times New Roman" panose="02020603050405020304" charset="0"/>
              </a:rPr>
              <a:t>说明它们在一棵树上</a:t>
            </a:r>
            <a:r>
              <a:rPr lang="en-US" altLang="zh-CN">
                <a:latin typeface="Times New Roman" panose="02020603050405020304" charset="0"/>
              </a:rPr>
              <a:t> </a:t>
            </a:r>
            <a:endParaRPr lang="en-US" altLang="zh-CN">
              <a:latin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</a:rPr>
              <a:t>           A=AU(U,V)  //</a:t>
            </a:r>
            <a:r>
              <a:rPr lang="zh-CN" altLang="en-US">
                <a:latin typeface="Times New Roman" panose="02020603050405020304" charset="0"/>
              </a:rPr>
              <a:t>将边加入</a:t>
            </a:r>
            <a:r>
              <a:rPr lang="en-US" altLang="zh-CN">
                <a:latin typeface="Times New Roman" panose="02020603050405020304" charset="0"/>
              </a:rPr>
              <a:t>A</a:t>
            </a:r>
            <a:r>
              <a:rPr lang="zh-CN" altLang="en-US">
                <a:latin typeface="Times New Roman" panose="02020603050405020304" charset="0"/>
              </a:rPr>
              <a:t>中</a:t>
            </a:r>
            <a:endParaRPr lang="en-US" altLang="zh-CN">
              <a:latin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</a:rPr>
              <a:t>           union(edge(t),u,edge(t),v)</a:t>
            </a:r>
            <a:endParaRPr lang="en-US" altLang="zh-CN">
              <a:latin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</a:rPr>
              <a:t>            k=k+1</a:t>
            </a:r>
            <a:endParaRPr lang="en-US" altLang="zh-CN">
              <a:latin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</a:rPr>
              <a:t>     }</a:t>
            </a:r>
            <a:endParaRPr lang="en-US" altLang="zh-CN">
              <a:latin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</a:rPr>
              <a:t>    if(k=n-1)</a:t>
            </a:r>
            <a:endParaRPr lang="en-US" altLang="zh-CN">
              <a:latin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</a:rPr>
              <a:t>     {</a:t>
            </a:r>
            <a:r>
              <a:rPr lang="zh-CN" altLang="en-US">
                <a:latin typeface="Times New Roman" panose="02020603050405020304" charset="0"/>
              </a:rPr>
              <a:t>形成一棵最小生成树；</a:t>
            </a:r>
            <a:endParaRPr lang="en-US" altLang="zh-CN">
              <a:latin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</a:rPr>
              <a:t>      return x;</a:t>
            </a:r>
            <a:endParaRPr lang="en-US" altLang="zh-CN">
              <a:latin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</a:rPr>
              <a:t>      }</a:t>
            </a:r>
            <a:endParaRPr lang="en-US" altLang="zh-CN">
              <a:latin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</a:rPr>
              <a:t>     else</a:t>
            </a:r>
            <a:endParaRPr lang="en-US" altLang="zh-CN">
              <a:latin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</a:rPr>
              <a:t>       </a:t>
            </a:r>
            <a:r>
              <a:rPr lang="zh-CN" altLang="en-US">
                <a:latin typeface="Times New Roman" panose="02020603050405020304" charset="0"/>
              </a:rPr>
              <a:t>不存在。</a:t>
            </a:r>
            <a:endParaRPr lang="en-US" altLang="zh-CN">
              <a:latin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</a:rPr>
              <a:t>}</a:t>
            </a:r>
            <a:endParaRPr lang="zh-CN" altLang="en-US">
              <a:latin typeface="Times New Roman" panose="02020603050405020304" charset="0"/>
            </a:endParaRPr>
          </a:p>
        </p:txBody>
      </p:sp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fld id="{079BD3D2-0A12-C946-A2CA-E816BCD2CC47}" type="slidenum"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</a:fld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399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4.6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最小生成树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99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dirty="0">
                <a:latin typeface="楷体_GB2312" charset="0"/>
                <a:ea typeface="楷体_GB2312" charset="0"/>
              </a:rPr>
              <a:t>	关于</a:t>
            </a:r>
            <a:r>
              <a:rPr lang="zh-CN" altLang="en-US" sz="2400" b="1" dirty="0">
                <a:solidFill>
                  <a:schemeClr val="accent2"/>
                </a:solidFill>
                <a:latin typeface="楷体_GB2312" charset="0"/>
                <a:ea typeface="楷体_GB2312" charset="0"/>
              </a:rPr>
              <a:t>集合的一些基本运算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可用于实现</a:t>
            </a:r>
            <a:r>
              <a:rPr lang="en-US" altLang="zh-CN" sz="2400" dirty="0" err="1">
                <a:latin typeface="楷体_GB2312" charset="0"/>
                <a:ea typeface="楷体_GB2312" charset="0"/>
              </a:rPr>
              <a:t>Kruskal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算法。 </a:t>
            </a:r>
            <a:endParaRPr lang="zh-CN" altLang="en-US" sz="2400" dirty="0">
              <a:latin typeface="楷体_GB2312" charset="0"/>
              <a:ea typeface="楷体_GB2312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dirty="0">
                <a:latin typeface="楷体_GB2312" charset="0"/>
                <a:ea typeface="楷体_GB2312" charset="0"/>
              </a:rPr>
              <a:t>		按权的递增顺序查看等价于对</a:t>
            </a:r>
            <a:r>
              <a:rPr lang="zh-CN" altLang="en-US" sz="2400" b="1" dirty="0">
                <a:solidFill>
                  <a:schemeClr val="accent2"/>
                </a:solidFill>
                <a:latin typeface="楷体_GB2312" charset="0"/>
                <a:ea typeface="楷体_GB2312" charset="0"/>
              </a:rPr>
              <a:t>优先队列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执行</a:t>
            </a:r>
            <a:r>
              <a:rPr lang="en-US" altLang="zh-CN" sz="2400" b="1" dirty="0" err="1">
                <a:latin typeface="楷体_GB2312" charset="0"/>
                <a:ea typeface="楷体_GB2312" charset="0"/>
              </a:rPr>
              <a:t>removeMin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运算。可以用</a:t>
            </a:r>
            <a:r>
              <a:rPr lang="zh-CN" altLang="en-US" sz="2400" b="1" dirty="0">
                <a:solidFill>
                  <a:schemeClr val="accent2"/>
                </a:solidFill>
                <a:latin typeface="楷体_GB2312" charset="0"/>
                <a:ea typeface="楷体_GB2312" charset="0"/>
              </a:rPr>
              <a:t>堆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实现这个优先队列。 </a:t>
            </a:r>
            <a:endParaRPr lang="zh-CN" altLang="en-US" sz="2400" dirty="0">
              <a:latin typeface="楷体_GB2312" charset="0"/>
              <a:ea typeface="楷体_GB2312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dirty="0">
                <a:latin typeface="楷体_GB2312" charset="0"/>
                <a:ea typeface="楷体_GB2312" charset="0"/>
              </a:rPr>
              <a:t>		对一个由连通分支组成的集合不断进行修改，需要用到抽象数据类型</a:t>
            </a:r>
            <a:r>
              <a:rPr lang="zh-CN" altLang="en-US" sz="2400" b="1" dirty="0">
                <a:solidFill>
                  <a:schemeClr val="accent2"/>
                </a:solidFill>
                <a:latin typeface="楷体_GB2312" charset="0"/>
                <a:ea typeface="楷体_GB2312" charset="0"/>
              </a:rPr>
              <a:t>并查集</a:t>
            </a:r>
            <a:r>
              <a:rPr lang="en-US" altLang="zh-CN" sz="2400" b="1" dirty="0" err="1">
                <a:latin typeface="楷体_GB2312" charset="0"/>
                <a:ea typeface="楷体_GB2312" charset="0"/>
              </a:rPr>
              <a:t>UnionFind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所支持的基本运算。</a:t>
            </a:r>
            <a:endParaRPr lang="zh-CN" altLang="en-US" sz="2400" dirty="0">
              <a:latin typeface="楷体_GB2312" charset="0"/>
              <a:ea typeface="楷体_GB2312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dirty="0">
                <a:latin typeface="楷体_GB2312" charset="0"/>
                <a:ea typeface="楷体_GB2312" charset="0"/>
              </a:rPr>
              <a:t>		当图的边数为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e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时，</a:t>
            </a:r>
            <a:r>
              <a:rPr lang="en-US" altLang="zh-CN" sz="2400" dirty="0" err="1">
                <a:latin typeface="楷体_GB2312" charset="0"/>
                <a:ea typeface="楷体_GB2312" charset="0"/>
              </a:rPr>
              <a:t>Kruskal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算法所需的</a:t>
            </a:r>
            <a:r>
              <a:rPr lang="zh-CN" altLang="en-US" sz="2400" b="1" dirty="0">
                <a:solidFill>
                  <a:schemeClr val="accent2"/>
                </a:solidFill>
                <a:latin typeface="楷体_GB2312" charset="0"/>
                <a:ea typeface="楷体_GB2312" charset="0"/>
              </a:rPr>
              <a:t>计算时间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是       </a:t>
            </a:r>
            <a:r>
              <a:rPr lang="zh-CN" altLang="en-US" sz="2400" dirty="0" smtClean="0">
                <a:latin typeface="楷体_GB2312" charset="0"/>
                <a:ea typeface="楷体_GB2312" charset="0"/>
              </a:rPr>
              <a:t>     。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当        </a:t>
            </a:r>
            <a:r>
              <a:rPr lang="zh-CN" altLang="en-US" sz="2400" dirty="0" smtClean="0">
                <a:latin typeface="楷体_GB2312" charset="0"/>
                <a:ea typeface="楷体_GB2312" charset="0"/>
              </a:rPr>
              <a:t>      时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，</a:t>
            </a:r>
            <a:r>
              <a:rPr lang="en-US" altLang="zh-CN" sz="2400" dirty="0" err="1">
                <a:latin typeface="楷体_GB2312" charset="0"/>
                <a:ea typeface="楷体_GB2312" charset="0"/>
              </a:rPr>
              <a:t>Kruskal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算法比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Prim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算法差，但当       </a:t>
            </a:r>
            <a:r>
              <a:rPr lang="zh-CN" altLang="en-US" sz="2400" dirty="0" smtClean="0">
                <a:latin typeface="楷体_GB2312" charset="0"/>
                <a:ea typeface="楷体_GB2312" charset="0"/>
              </a:rPr>
              <a:t>        时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，</a:t>
            </a:r>
            <a:r>
              <a:rPr lang="en-US" altLang="zh-CN" sz="2400" dirty="0" err="1">
                <a:latin typeface="楷体_GB2312" charset="0"/>
                <a:ea typeface="楷体_GB2312" charset="0"/>
              </a:rPr>
              <a:t>Kruskal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算法却比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Prim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算法好得多。</a:t>
            </a:r>
            <a:endParaRPr lang="zh-CN" altLang="en-US" sz="2400" dirty="0">
              <a:latin typeface="楷体_GB2312" charset="0"/>
              <a:ea typeface="楷体_GB2312" charset="0"/>
            </a:endParaRPr>
          </a:p>
        </p:txBody>
      </p:sp>
      <p:sp>
        <p:nvSpPr>
          <p:cNvPr id="39944" name="Rectangle 4"/>
          <p:cNvSpPr>
            <a:spLocks noChangeArrowheads="1"/>
          </p:cNvSpPr>
          <p:nvPr/>
        </p:nvSpPr>
        <p:spPr bwMode="auto">
          <a:xfrm>
            <a:off x="6003635" y="3144322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39938" name="Object 5"/>
          <p:cNvGraphicFramePr>
            <a:graphicFrameLocks noChangeAspect="1"/>
          </p:cNvGraphicFramePr>
          <p:nvPr/>
        </p:nvGraphicFramePr>
        <p:xfrm>
          <a:off x="8326069" y="3907908"/>
          <a:ext cx="1008063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" name="公式" r:id="rId1" imgW="635000" imgH="203200" progId="Equation.3">
                  <p:embed/>
                </p:oleObj>
              </mc:Choice>
              <mc:Fallback>
                <p:oleObj name="公式" r:id="rId1" imgW="635000" imgH="203200" progId="Equation.3">
                  <p:embed/>
                  <p:pic>
                    <p:nvPicPr>
                      <p:cNvPr id="0" name="图片 184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6069" y="3907908"/>
                        <a:ext cx="1008063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5" name="Rectangle 6"/>
          <p:cNvSpPr>
            <a:spLocks noChangeArrowheads="1"/>
          </p:cNvSpPr>
          <p:nvPr/>
        </p:nvSpPr>
        <p:spPr bwMode="auto">
          <a:xfrm>
            <a:off x="6003635" y="31300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39939" name="Object 7"/>
          <p:cNvGraphicFramePr>
            <a:graphicFrameLocks noChangeAspect="1"/>
          </p:cNvGraphicFramePr>
          <p:nvPr/>
        </p:nvGraphicFramePr>
        <p:xfrm>
          <a:off x="9982200" y="3813175"/>
          <a:ext cx="10810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9" name="公式" r:id="rId3" imgW="660400" imgH="228600" progId="Equation.3">
                  <p:embed/>
                </p:oleObj>
              </mc:Choice>
              <mc:Fallback>
                <p:oleObj name="公式" r:id="rId3" imgW="660400" imgH="228600" progId="Equation.3">
                  <p:embed/>
                  <p:pic>
                    <p:nvPicPr>
                      <p:cNvPr id="0" name="图片 184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2200" y="3813175"/>
                        <a:ext cx="1081088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6" name="Rectangle 8"/>
          <p:cNvSpPr>
            <a:spLocks noChangeArrowheads="1"/>
          </p:cNvSpPr>
          <p:nvPr/>
        </p:nvSpPr>
        <p:spPr bwMode="auto">
          <a:xfrm>
            <a:off x="6003635" y="31300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39940" name="Object 9"/>
          <p:cNvGraphicFramePr>
            <a:graphicFrameLocks noChangeAspect="1"/>
          </p:cNvGraphicFramePr>
          <p:nvPr/>
        </p:nvGraphicFramePr>
        <p:xfrm>
          <a:off x="6373205" y="4189413"/>
          <a:ext cx="107950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0" name="公式" r:id="rId5" imgW="609600" imgH="228600" progId="Equation.3">
                  <p:embed/>
                </p:oleObj>
              </mc:Choice>
              <mc:Fallback>
                <p:oleObj name="公式" r:id="rId5" imgW="609600" imgH="228600" progId="Equation.3">
                  <p:embed/>
                  <p:pic>
                    <p:nvPicPr>
                      <p:cNvPr id="0" name="图片 184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3205" y="4189413"/>
                        <a:ext cx="107950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fld id="{D8136E6F-8048-EF41-9F99-0178E2E3C4DF}" type="slidenum"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</a:fld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385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3337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4.6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最小生成树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9985" y="1557655"/>
            <a:ext cx="10017125" cy="4114800"/>
          </a:xfrm>
        </p:spPr>
        <p:txBody>
          <a:bodyPr>
            <a:normAutofit fontScale="90000" lnSpcReduction="20000"/>
          </a:bodyPr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1.</a:t>
            </a:r>
            <a:r>
              <a:rPr lang="zh-CN" altLang="en-US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最小生成树性质</a:t>
            </a:r>
            <a:endParaRPr lang="zh-CN" altLang="en-US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>
                <a:latin typeface="楷体_GB2312" charset="0"/>
                <a:ea typeface="楷体_GB2312" charset="0"/>
              </a:rPr>
              <a:t>		用贪心算法设计策略可以设计出构造最小生成树的有效算法。本节介绍的构造最小生成树的</a:t>
            </a:r>
            <a:r>
              <a:rPr lang="en-US" altLang="zh-CN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Prim</a:t>
            </a:r>
            <a:r>
              <a:rPr lang="zh-CN" altLang="en-US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算法</a:t>
            </a:r>
            <a:r>
              <a:rPr lang="zh-CN" altLang="en-US" sz="2400">
                <a:latin typeface="楷体_GB2312" charset="0"/>
                <a:ea typeface="楷体_GB2312" charset="0"/>
              </a:rPr>
              <a:t>和</a:t>
            </a:r>
            <a:r>
              <a:rPr lang="en-US" altLang="zh-CN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Kruskal</a:t>
            </a:r>
            <a:r>
              <a:rPr lang="zh-CN" altLang="en-US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算法</a:t>
            </a:r>
            <a:r>
              <a:rPr lang="zh-CN" altLang="en-US" sz="2400">
                <a:latin typeface="楷体_GB2312" charset="0"/>
                <a:ea typeface="楷体_GB2312" charset="0"/>
              </a:rPr>
              <a:t>都可以看作是应用贪心算法设计策略的例子。尽管这两个算法做贪心选择的方式不同，但它们都利用了下面的</a:t>
            </a:r>
            <a:r>
              <a:rPr lang="zh-CN" altLang="en-US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最小生成树性质</a:t>
            </a:r>
            <a:r>
              <a:rPr lang="zh-CN" altLang="en-US" sz="2400">
                <a:latin typeface="楷体_GB2312" charset="0"/>
                <a:ea typeface="楷体_GB2312" charset="0"/>
              </a:rPr>
              <a:t>：</a:t>
            </a:r>
            <a:endParaRPr lang="zh-CN" altLang="en-US" sz="2400">
              <a:latin typeface="楷体_GB2312" charset="0"/>
              <a:ea typeface="楷体_GB2312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>
                <a:latin typeface="楷体_GB2312" charset="0"/>
                <a:ea typeface="楷体_GB2312" charset="0"/>
              </a:rPr>
              <a:t>		设</a:t>
            </a:r>
            <a:r>
              <a:rPr lang="en-US" altLang="zh-CN" sz="2400">
                <a:latin typeface="Times New Roman Regular" panose="02020703060505090304" charset="0"/>
                <a:ea typeface="楷体_GB2312" charset="0"/>
                <a:cs typeface="Times New Roman Regular" panose="02020703060505090304" charset="0"/>
              </a:rPr>
              <a:t>G=(V, E)</a:t>
            </a:r>
            <a:r>
              <a:rPr lang="zh-CN" altLang="en-US" sz="2400">
                <a:latin typeface="楷体_GB2312" charset="0"/>
                <a:ea typeface="楷体_GB2312" charset="0"/>
              </a:rPr>
              <a:t>是连通带权图，</a:t>
            </a:r>
            <a:r>
              <a:rPr lang="en-US" altLang="zh-CN" sz="2400">
                <a:latin typeface="Times New Roman Regular" panose="02020703060505090304" charset="0"/>
                <a:ea typeface="楷体_GB2312" charset="0"/>
                <a:cs typeface="Times New Roman Regular" panose="02020703060505090304" charset="0"/>
              </a:rPr>
              <a:t>U</a:t>
            </a:r>
            <a:r>
              <a:rPr lang="zh-CN" altLang="en-US" sz="2400">
                <a:latin typeface="楷体_GB2312" charset="0"/>
                <a:ea typeface="楷体_GB2312" charset="0"/>
              </a:rPr>
              <a:t>是</a:t>
            </a:r>
            <a:r>
              <a:rPr lang="en-US" altLang="zh-CN" sz="2400">
                <a:latin typeface="Times New Roman Regular" panose="02020703060505090304" charset="0"/>
                <a:ea typeface="楷体_GB2312" charset="0"/>
                <a:cs typeface="Times New Roman Regular" panose="02020703060505090304" charset="0"/>
              </a:rPr>
              <a:t>V</a:t>
            </a:r>
            <a:r>
              <a:rPr lang="zh-CN" altLang="en-US" sz="2400">
                <a:latin typeface="楷体_GB2312" charset="0"/>
                <a:ea typeface="楷体_GB2312" charset="0"/>
              </a:rPr>
              <a:t>的真子集。如果</a:t>
            </a:r>
            <a:r>
              <a:rPr lang="en-US" altLang="zh-CN" sz="2400">
                <a:latin typeface="Times New Roman Regular" panose="02020703060505090304" charset="0"/>
                <a:ea typeface="楷体_GB2312" charset="0"/>
                <a:cs typeface="Times New Roman Regular" panose="02020703060505090304" charset="0"/>
              </a:rPr>
              <a:t>(</a:t>
            </a:r>
            <a:r>
              <a:rPr lang="en-US" altLang="zh-CN" sz="2400" i="1">
                <a:latin typeface="Times New Roman Regular" panose="02020703060505090304" charset="0"/>
                <a:ea typeface="楷体_GB2312" charset="0"/>
                <a:cs typeface="Times New Roman Regular" panose="02020703060505090304" charset="0"/>
              </a:rPr>
              <a:t>u,v</a:t>
            </a:r>
            <a:r>
              <a:rPr lang="en-US" altLang="zh-CN" sz="2400">
                <a:latin typeface="Times New Roman Regular" panose="02020703060505090304" charset="0"/>
                <a:ea typeface="楷体_GB2312" charset="0"/>
                <a:cs typeface="Times New Roman Regular" panose="02020703060505090304" charset="0"/>
              </a:rPr>
              <a:t>)</a:t>
            </a:r>
            <a:r>
              <a:rPr lang="en-US" altLang="zh-CN" sz="2400" i="1">
                <a:latin typeface="Times New Roman Regular" panose="02020703060505090304" charset="0"/>
                <a:ea typeface="楷体_GB2312" charset="0"/>
                <a:cs typeface="Times New Roman Regular" panose="02020703060505090304" charset="0"/>
                <a:sym typeface="Symbol" panose="05050102010706020507" charset="2"/>
              </a:rPr>
              <a:t></a:t>
            </a:r>
            <a:r>
              <a:rPr lang="en-US" altLang="zh-CN" sz="2400" i="1">
                <a:latin typeface="Times New Roman Regular" panose="02020703060505090304" charset="0"/>
                <a:ea typeface="楷体_GB2312" charset="0"/>
                <a:cs typeface="Times New Roman Regular" panose="02020703060505090304" charset="0"/>
              </a:rPr>
              <a:t>E</a:t>
            </a:r>
            <a:r>
              <a:rPr lang="zh-CN" altLang="en-US" sz="2400" i="1">
                <a:latin typeface="Times New Roman Regular" panose="02020703060505090304" charset="0"/>
                <a:ea typeface="楷体_GB2312" charset="0"/>
                <a:cs typeface="Times New Roman Regular" panose="02020703060505090304" charset="0"/>
              </a:rPr>
              <a:t>，</a:t>
            </a:r>
            <a:r>
              <a:rPr lang="zh-CN" altLang="en-US" sz="2400">
                <a:latin typeface="Times New Roman Regular" panose="02020703060505090304" charset="0"/>
                <a:ea typeface="楷体_GB2312" charset="0"/>
                <a:cs typeface="Times New Roman Regular" panose="02020703060505090304" charset="0"/>
              </a:rPr>
              <a:t>且</a:t>
            </a:r>
            <a:r>
              <a:rPr lang="en-US" altLang="zh-CN" sz="2400">
                <a:latin typeface="Times New Roman Regular" panose="02020703060505090304" charset="0"/>
                <a:ea typeface="楷体_GB2312" charset="0"/>
                <a:cs typeface="Times New Roman Regular" panose="02020703060505090304" charset="0"/>
              </a:rPr>
              <a:t>u</a:t>
            </a:r>
            <a:r>
              <a:rPr lang="en-US" altLang="zh-CN" sz="2400">
                <a:latin typeface="Times New Roman Regular" panose="02020703060505090304" charset="0"/>
                <a:ea typeface="楷体_GB2312" charset="0"/>
                <a:cs typeface="Times New Roman Regular" panose="02020703060505090304" charset="0"/>
                <a:sym typeface="Symbol" panose="05050102010706020507" charset="2"/>
              </a:rPr>
              <a:t></a:t>
            </a:r>
            <a:r>
              <a:rPr lang="en-US" altLang="zh-CN" sz="2400">
                <a:latin typeface="Times New Roman Regular" panose="02020703060505090304" charset="0"/>
                <a:ea typeface="楷体_GB2312" charset="0"/>
                <a:cs typeface="Times New Roman Regular" panose="02020703060505090304" charset="0"/>
              </a:rPr>
              <a:t>U</a:t>
            </a:r>
            <a:r>
              <a:rPr lang="zh-CN" altLang="en-US" sz="2400">
                <a:latin typeface="Times New Roman Regular" panose="02020703060505090304" charset="0"/>
                <a:ea typeface="楷体_GB2312" charset="0"/>
                <a:cs typeface="Times New Roman Regular" panose="02020703060505090304" charset="0"/>
              </a:rPr>
              <a:t>，</a:t>
            </a:r>
            <a:r>
              <a:rPr lang="en-US" altLang="zh-CN" sz="2400">
                <a:latin typeface="Times New Roman Regular" panose="02020703060505090304" charset="0"/>
                <a:ea typeface="楷体_GB2312" charset="0"/>
                <a:cs typeface="Times New Roman Regular" panose="02020703060505090304" charset="0"/>
              </a:rPr>
              <a:t>v</a:t>
            </a:r>
            <a:r>
              <a:rPr lang="en-US" altLang="zh-CN" sz="2400">
                <a:latin typeface="Times New Roman Regular" panose="02020703060505090304" charset="0"/>
                <a:ea typeface="楷体_GB2312" charset="0"/>
                <a:cs typeface="Times New Roman Regular" panose="02020703060505090304" charset="0"/>
                <a:sym typeface="Symbol" panose="05050102010706020507" charset="2"/>
              </a:rPr>
              <a:t></a:t>
            </a:r>
            <a:r>
              <a:rPr lang="en-US" altLang="zh-CN" sz="2400">
                <a:latin typeface="Times New Roman Regular" panose="02020703060505090304" charset="0"/>
                <a:ea typeface="楷体_GB2312" charset="0"/>
                <a:cs typeface="Times New Roman Regular" panose="02020703060505090304" charset="0"/>
              </a:rPr>
              <a:t>V-U</a:t>
            </a:r>
            <a:r>
              <a:rPr lang="zh-CN" altLang="en-US" sz="2400">
                <a:latin typeface="楷体_GB2312" charset="0"/>
                <a:ea typeface="楷体_GB2312" charset="0"/>
              </a:rPr>
              <a:t>，且在所有这样的边中，</a:t>
            </a:r>
            <a:r>
              <a:rPr lang="en-US" altLang="zh-CN" sz="2400">
                <a:latin typeface="Times New Roman Regular" panose="02020703060505090304" charset="0"/>
                <a:ea typeface="楷体_GB2312" charset="0"/>
                <a:cs typeface="Times New Roman Regular" panose="02020703060505090304" charset="0"/>
              </a:rPr>
              <a:t>(u,v)</a:t>
            </a:r>
            <a:r>
              <a:rPr lang="zh-CN" altLang="en-US" sz="2400">
                <a:latin typeface="楷体_GB2312" charset="0"/>
                <a:ea typeface="楷体_GB2312" charset="0"/>
              </a:rPr>
              <a:t>的权</a:t>
            </a:r>
            <a:r>
              <a:rPr lang="en-US" altLang="zh-CN" sz="2400">
                <a:latin typeface="Times New Roman Regular" panose="02020703060505090304" charset="0"/>
                <a:ea typeface="楷体_GB2312" charset="0"/>
                <a:cs typeface="Times New Roman Regular" panose="02020703060505090304" charset="0"/>
              </a:rPr>
              <a:t>c[u][v]</a:t>
            </a:r>
            <a:r>
              <a:rPr lang="zh-CN" altLang="en-US" sz="2400">
                <a:latin typeface="楷体_GB2312" charset="0"/>
                <a:ea typeface="楷体_GB2312" charset="0"/>
              </a:rPr>
              <a:t>最小，那么一定存在</a:t>
            </a:r>
            <a:r>
              <a:rPr lang="en-US" altLang="zh-CN" sz="2400">
                <a:latin typeface="Times New Roman Regular" panose="02020703060505090304" charset="0"/>
                <a:ea typeface="楷体_GB2312" charset="0"/>
                <a:cs typeface="Times New Roman Regular" panose="02020703060505090304" charset="0"/>
              </a:rPr>
              <a:t>G</a:t>
            </a:r>
            <a:r>
              <a:rPr lang="zh-CN" altLang="en-US" sz="2400">
                <a:latin typeface="楷体_GB2312" charset="0"/>
                <a:ea typeface="楷体_GB2312" charset="0"/>
              </a:rPr>
              <a:t>的一棵最小生成树，它以</a:t>
            </a:r>
            <a:r>
              <a:rPr lang="en-US" altLang="zh-CN" sz="2400">
                <a:latin typeface="Times New Roman Regular" panose="02020703060505090304" charset="0"/>
                <a:ea typeface="楷体_GB2312" charset="0"/>
                <a:cs typeface="Times New Roman Regular" panose="02020703060505090304" charset="0"/>
              </a:rPr>
              <a:t>(u,v)</a:t>
            </a:r>
            <a:r>
              <a:rPr lang="zh-CN" altLang="en-US" sz="2400">
                <a:latin typeface="楷体_GB2312" charset="0"/>
                <a:ea typeface="楷体_GB2312" charset="0"/>
              </a:rPr>
              <a:t>为其中一条边。这个性质有时也称为</a:t>
            </a:r>
            <a:r>
              <a:rPr lang="en-US" altLang="zh-CN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MST</a:t>
            </a:r>
            <a:r>
              <a:rPr lang="zh-CN" altLang="en-US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性质</a:t>
            </a:r>
            <a:r>
              <a:rPr lang="en-US" altLang="zh-CN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(</a:t>
            </a:r>
            <a:r>
              <a:rPr lang="zh-CN" altLang="en-US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权最小生成树</a:t>
            </a:r>
            <a:r>
              <a:rPr lang="en-US" altLang="zh-CN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)</a:t>
            </a:r>
            <a:r>
              <a:rPr lang="zh-CN" altLang="en-US" sz="2400">
                <a:latin typeface="楷体_GB2312" charset="0"/>
                <a:ea typeface="楷体_GB2312" charset="0"/>
              </a:rPr>
              <a:t>。</a:t>
            </a:r>
            <a:r>
              <a:rPr lang="zh-CN" altLang="en-US"/>
              <a:t>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fld id="{8B450FAA-21A1-C54B-AAD7-53B3433BE141}" type="slidenum"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</a:fld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396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4.6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最小生成树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2.Prim</a:t>
            </a:r>
            <a:r>
              <a:rPr lang="zh-CN" altLang="en-US" b="1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算法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endParaRPr lang="zh-CN" altLang="en-US" dirty="0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>
                <a:latin typeface="楷体_GB2312" charset="0"/>
                <a:ea typeface="楷体_GB2312" charset="0"/>
              </a:rPr>
              <a:t>		设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G=(V,E)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是连通带权图，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V={1,2,</a:t>
            </a:r>
            <a:r>
              <a:rPr lang="en-US" altLang="zh-CN" sz="2400" dirty="0">
                <a:ea typeface="楷体_GB2312" charset="0"/>
              </a:rPr>
              <a:t>…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,n}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。</a:t>
            </a:r>
            <a:endParaRPr lang="zh-CN" altLang="en-US" sz="2400" dirty="0">
              <a:latin typeface="楷体_GB2312" charset="0"/>
              <a:ea typeface="楷体_GB2312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>
                <a:latin typeface="楷体_GB2312" charset="0"/>
                <a:ea typeface="楷体_GB2312" charset="0"/>
              </a:rPr>
              <a:t>		构造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G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的最小生成树的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Prim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算法的</a:t>
            </a:r>
            <a:r>
              <a:rPr lang="zh-CN" altLang="en-US" sz="2400" b="1" dirty="0">
                <a:solidFill>
                  <a:schemeClr val="accent2"/>
                </a:solidFill>
                <a:latin typeface="楷体_GB2312" charset="0"/>
                <a:ea typeface="楷体_GB2312" charset="0"/>
              </a:rPr>
              <a:t>基本思想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是：首先置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S={1}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，然后，只要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S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是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V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的真子集，就作如下的</a:t>
            </a:r>
            <a:r>
              <a:rPr lang="zh-CN" altLang="en-US" sz="2400" b="1" dirty="0">
                <a:solidFill>
                  <a:schemeClr val="accent2"/>
                </a:solidFill>
                <a:latin typeface="楷体_GB2312" charset="0"/>
                <a:ea typeface="楷体_GB2312" charset="0"/>
              </a:rPr>
              <a:t>贪心选择</a:t>
            </a:r>
            <a:r>
              <a:rPr lang="zh-CN" altLang="en-US" sz="2400" dirty="0">
                <a:solidFill>
                  <a:schemeClr val="accent2"/>
                </a:solidFill>
                <a:latin typeface="楷体_GB2312" charset="0"/>
                <a:ea typeface="楷体_GB2312" charset="0"/>
              </a:rPr>
              <a:t>：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选取满足条件</a:t>
            </a:r>
            <a:r>
              <a:rPr lang="en-US" altLang="zh-CN" sz="2400" dirty="0" err="1">
                <a:latin typeface="楷体_GB2312" charset="0"/>
                <a:ea typeface="楷体_GB2312" charset="0"/>
              </a:rPr>
              <a:t>i</a:t>
            </a:r>
            <a:r>
              <a:rPr lang="en-US" altLang="zh-CN" sz="2400" dirty="0" err="1">
                <a:latin typeface="楷体_GB2312" charset="0"/>
                <a:ea typeface="楷体_GB2312" charset="0"/>
                <a:sym typeface="Symbol" panose="05050102010706020507" charset="2"/>
              </a:rPr>
              <a:t></a:t>
            </a:r>
            <a:r>
              <a:rPr lang="en-US" altLang="zh-CN" sz="2400" dirty="0" err="1">
                <a:latin typeface="楷体_GB2312" charset="0"/>
                <a:ea typeface="楷体_GB2312" charset="0"/>
              </a:rPr>
              <a:t>S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，</a:t>
            </a:r>
            <a:r>
              <a:rPr lang="en-US" altLang="zh-CN" sz="2400" dirty="0" err="1">
                <a:latin typeface="楷体_GB2312" charset="0"/>
                <a:ea typeface="楷体_GB2312" charset="0"/>
              </a:rPr>
              <a:t>j</a:t>
            </a:r>
            <a:r>
              <a:rPr lang="en-US" altLang="zh-CN" sz="2400" dirty="0" err="1">
                <a:latin typeface="楷体_GB2312" charset="0"/>
                <a:ea typeface="楷体_GB2312" charset="0"/>
                <a:sym typeface="Symbol" panose="05050102010706020507" charset="2"/>
              </a:rPr>
              <a:t></a:t>
            </a:r>
            <a:r>
              <a:rPr lang="en-US" altLang="zh-CN" sz="2400" dirty="0" err="1">
                <a:latin typeface="楷体_GB2312" charset="0"/>
                <a:ea typeface="楷体_GB2312" charset="0"/>
              </a:rPr>
              <a:t>V-S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，且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c[</a:t>
            </a:r>
            <a:r>
              <a:rPr lang="en-US" altLang="zh-CN" sz="2400" dirty="0" err="1">
                <a:latin typeface="楷体_GB2312" charset="0"/>
                <a:ea typeface="楷体_GB2312" charset="0"/>
              </a:rPr>
              <a:t>i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][j]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最小的边，将顶点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j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添加到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S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中。这个过程一直进行到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S=V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时为止。</a:t>
            </a:r>
            <a:endParaRPr lang="zh-CN" altLang="en-US" sz="2400" dirty="0">
              <a:latin typeface="楷体_GB2312" charset="0"/>
              <a:ea typeface="楷体_GB2312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>
                <a:latin typeface="楷体_GB2312" charset="0"/>
                <a:ea typeface="楷体_GB2312" charset="0"/>
              </a:rPr>
              <a:t>		在这个过程中选取到的所有边恰好构成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G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的一棵</a:t>
            </a:r>
            <a:r>
              <a:rPr lang="zh-CN" altLang="en-US" sz="2400" b="1" dirty="0">
                <a:solidFill>
                  <a:schemeClr val="accent2"/>
                </a:solidFill>
                <a:latin typeface="楷体_GB2312" charset="0"/>
                <a:ea typeface="楷体_GB2312" charset="0"/>
              </a:rPr>
              <a:t>最小生成树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。 </a:t>
            </a:r>
            <a:endParaRPr lang="zh-CN" altLang="en-US" sz="2400" dirty="0">
              <a:latin typeface="楷体_GB2312" charset="0"/>
              <a:ea typeface="楷体_GB231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幻灯片编号占位符 6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fld id="{9D479014-CF0B-F840-8B8D-77033762664C}" type="slidenum"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</a:fld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406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4.6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最小生成树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06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1989455"/>
            <a:ext cx="5110480" cy="4114800"/>
          </a:xfrm>
        </p:spPr>
        <p:txBody>
          <a:bodyPr>
            <a:normAutofit lnSpcReduction="20000"/>
          </a:bodyPr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>
                <a:latin typeface="楷体_GB2312" charset="0"/>
                <a:ea typeface="楷体_GB2312" charset="0"/>
              </a:rPr>
              <a:t>		利用最小生成树性质和数学归纳法容易证明，上述算法中的</a:t>
            </a:r>
            <a:r>
              <a:rPr lang="zh-CN" altLang="en-US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边集合</a:t>
            </a:r>
            <a:r>
              <a:rPr lang="en-US" altLang="zh-CN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T</a:t>
            </a:r>
            <a:r>
              <a:rPr lang="zh-CN" altLang="en-US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始终包含</a:t>
            </a:r>
            <a:r>
              <a:rPr lang="en-US" altLang="zh-CN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G</a:t>
            </a:r>
            <a:r>
              <a:rPr lang="zh-CN" altLang="en-US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的某棵最小生成树中的边</a:t>
            </a:r>
            <a:r>
              <a:rPr lang="zh-CN" altLang="en-US" sz="2400">
                <a:latin typeface="楷体_GB2312" charset="0"/>
                <a:ea typeface="楷体_GB2312" charset="0"/>
              </a:rPr>
              <a:t>。因此，在算法结束时，</a:t>
            </a:r>
            <a:r>
              <a:rPr lang="en-US" altLang="zh-CN" sz="2400">
                <a:latin typeface="楷体_GB2312" charset="0"/>
                <a:ea typeface="楷体_GB2312" charset="0"/>
              </a:rPr>
              <a:t>T</a:t>
            </a:r>
            <a:r>
              <a:rPr lang="zh-CN" altLang="en-US" sz="2400">
                <a:latin typeface="楷体_GB2312" charset="0"/>
                <a:ea typeface="楷体_GB2312" charset="0"/>
              </a:rPr>
              <a:t>中的所有边构成</a:t>
            </a:r>
            <a:r>
              <a:rPr lang="en-US" altLang="zh-CN" sz="2400">
                <a:latin typeface="楷体_GB2312" charset="0"/>
                <a:ea typeface="楷体_GB2312" charset="0"/>
              </a:rPr>
              <a:t>G</a:t>
            </a:r>
            <a:r>
              <a:rPr lang="zh-CN" altLang="en-US" sz="2400">
                <a:latin typeface="楷体_GB2312" charset="0"/>
                <a:ea typeface="楷体_GB2312" charset="0"/>
              </a:rPr>
              <a:t>的一棵最小生成树。</a:t>
            </a:r>
            <a:r>
              <a:rPr lang="zh-CN" altLang="en-US" sz="2400"/>
              <a:t> </a:t>
            </a:r>
            <a:endParaRPr lang="zh-CN" altLang="en-US" sz="240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/>
              <a:t>		</a:t>
            </a:r>
            <a:r>
              <a:rPr lang="zh-CN" altLang="en-US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例如</a:t>
            </a:r>
            <a:r>
              <a:rPr lang="zh-CN" altLang="en-US" sz="2400">
                <a:latin typeface="楷体_GB2312" charset="0"/>
                <a:ea typeface="楷体_GB2312" charset="0"/>
              </a:rPr>
              <a:t>，对于右图中的带权图，按</a:t>
            </a:r>
            <a:r>
              <a:rPr lang="en-US" altLang="zh-CN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Prim</a:t>
            </a:r>
            <a:r>
              <a:rPr lang="zh-CN" altLang="en-US" sz="2400" b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算法</a:t>
            </a:r>
            <a:r>
              <a:rPr lang="zh-CN" altLang="en-US" sz="2400">
                <a:latin typeface="楷体_GB2312" charset="0"/>
                <a:ea typeface="楷体_GB2312" charset="0"/>
              </a:rPr>
              <a:t>选取边的过程如下页图所示。</a:t>
            </a:r>
            <a:endParaRPr lang="zh-CN" altLang="en-US" sz="2400">
              <a:latin typeface="楷体_GB2312" charset="0"/>
              <a:ea typeface="楷体_GB2312" charset="0"/>
            </a:endParaRPr>
          </a:p>
        </p:txBody>
      </p:sp>
      <p:pic>
        <p:nvPicPr>
          <p:cNvPr id="240645" name="Picture 4" descr="t48"/>
          <p:cNvPicPr>
            <a:picLocks noGrp="1"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40464" y="2205038"/>
            <a:ext cx="3736975" cy="3219450"/>
          </a:xfrm>
          <a:noFill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fld id="{3DC753CC-C804-C248-AA9F-32843467AB2C}" type="slidenum"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</a:fld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416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4.6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最小生成树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41668" name="Picture 3" descr="t49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4107" y="1690688"/>
            <a:ext cx="6408738" cy="4303713"/>
          </a:xfrm>
          <a:noFill/>
        </p:spPr>
      </p:pic>
      <p:pic>
        <p:nvPicPr>
          <p:cNvPr id="5" name="Picture 4" descr="t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55025" y="0"/>
            <a:ext cx="3736975" cy="32194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fld id="{55DA6D4A-C70E-D041-A039-5C060586A525}" type="slidenum"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</a:fld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42691" name="Rectangle 2"/>
          <p:cNvSpPr>
            <a:spLocks noGrp="1" noChangeArrowheads="1"/>
          </p:cNvSpPr>
          <p:nvPr>
            <p:ph type="title"/>
          </p:nvPr>
        </p:nvSpPr>
        <p:spPr>
          <a:xfrm>
            <a:off x="981710" y="38290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4.6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最小生成树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7745" y="1279525"/>
            <a:ext cx="10346055" cy="2219960"/>
          </a:xfrm>
        </p:spPr>
        <p:txBody>
          <a:bodyPr>
            <a:normAutofit fontScale="70000"/>
          </a:bodyPr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>
                <a:latin typeface="楷体_GB2312" charset="0"/>
                <a:ea typeface="楷体_GB2312" charset="0"/>
              </a:rPr>
              <a:t>在上述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Prim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算法中，还应当考虑</a:t>
            </a:r>
            <a:r>
              <a:rPr lang="zh-CN" altLang="en-US" sz="2400" b="1" dirty="0">
                <a:solidFill>
                  <a:schemeClr val="accent2"/>
                </a:solidFill>
                <a:latin typeface="楷体_GB2312" charset="0"/>
                <a:ea typeface="楷体_GB2312" charset="0"/>
              </a:rPr>
              <a:t>如何有效地找出满足条件</a:t>
            </a:r>
            <a:r>
              <a:rPr lang="en-US" altLang="zh-CN" sz="2400" b="1" dirty="0" err="1">
                <a:solidFill>
                  <a:schemeClr val="accent2"/>
                </a:solidFill>
                <a:latin typeface="楷体_GB2312" charset="0"/>
                <a:ea typeface="楷体_GB2312" charset="0"/>
                <a:sym typeface="+mn-ea"/>
              </a:rPr>
              <a:t>i</a:t>
            </a:r>
            <a:r>
              <a:rPr lang="en-US" altLang="zh-CN" sz="2400" b="1" dirty="0" err="1">
                <a:solidFill>
                  <a:schemeClr val="accent2"/>
                </a:solidFill>
                <a:latin typeface="楷体_GB2312" charset="0"/>
                <a:ea typeface="楷体_GB2312" charset="0"/>
                <a:sym typeface="Symbol" panose="05050102010706020507" charset="2"/>
              </a:rPr>
              <a:t>S, </a:t>
            </a:r>
            <a:r>
              <a:rPr lang="en-US" altLang="zh-CN" sz="2400" b="1" dirty="0" err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j</a:t>
            </a:r>
            <a:r>
              <a:rPr lang="en-US" altLang="zh-CN" sz="2400" b="1" dirty="0" err="1">
                <a:solidFill>
                  <a:schemeClr val="accent2"/>
                </a:solidFill>
                <a:latin typeface="楷体_GB2312" charset="0"/>
                <a:ea typeface="楷体_GB2312" charset="0"/>
                <a:sym typeface="Symbol" panose="05050102010706020507" charset="2"/>
              </a:rPr>
              <a:t></a:t>
            </a:r>
            <a:r>
              <a:rPr lang="en-US" altLang="zh-CN" sz="2400" b="1" dirty="0" err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V-S</a:t>
            </a:r>
            <a:r>
              <a:rPr lang="zh-CN" altLang="en-US" sz="2400" b="1" dirty="0">
                <a:solidFill>
                  <a:schemeClr val="accent2"/>
                </a:solidFill>
                <a:latin typeface="楷体_GB2312" charset="0"/>
                <a:ea typeface="楷体_GB2312" charset="0"/>
              </a:rPr>
              <a:t>，且权</a:t>
            </a:r>
            <a:r>
              <a:rPr lang="en-US" altLang="zh-CN" sz="2400" b="1" dirty="0">
                <a:solidFill>
                  <a:schemeClr val="accent2"/>
                </a:solidFill>
                <a:latin typeface="楷体_GB2312" charset="0"/>
                <a:ea typeface="楷体_GB2312" charset="0"/>
              </a:rPr>
              <a:t>c[</a:t>
            </a:r>
            <a:r>
              <a:rPr lang="en-US" altLang="zh-CN" sz="2400" b="1" dirty="0" err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i</a:t>
            </a:r>
            <a:r>
              <a:rPr lang="en-US" altLang="zh-CN" sz="2400" b="1" dirty="0">
                <a:solidFill>
                  <a:schemeClr val="accent2"/>
                </a:solidFill>
                <a:latin typeface="楷体_GB2312" charset="0"/>
                <a:ea typeface="楷体_GB2312" charset="0"/>
              </a:rPr>
              <a:t>][j]</a:t>
            </a:r>
            <a:r>
              <a:rPr lang="zh-CN" altLang="en-US" sz="2400" b="1" dirty="0">
                <a:solidFill>
                  <a:schemeClr val="accent2"/>
                </a:solidFill>
                <a:latin typeface="楷体_GB2312" charset="0"/>
                <a:ea typeface="楷体_GB2312" charset="0"/>
              </a:rPr>
              <a:t>最小的边</a:t>
            </a:r>
            <a:r>
              <a:rPr lang="en-US" altLang="zh-CN" sz="2400" b="1" dirty="0">
                <a:solidFill>
                  <a:schemeClr val="accent2"/>
                </a:solidFill>
                <a:latin typeface="楷体_GB2312" charset="0"/>
                <a:ea typeface="楷体_GB2312" charset="0"/>
              </a:rPr>
              <a:t>(</a:t>
            </a:r>
            <a:r>
              <a:rPr lang="en-US" altLang="zh-CN" sz="2400" b="1" dirty="0" err="1">
                <a:solidFill>
                  <a:schemeClr val="accent2"/>
                </a:solidFill>
                <a:latin typeface="楷体_GB2312" charset="0"/>
                <a:ea typeface="楷体_GB2312" charset="0"/>
              </a:rPr>
              <a:t>i,j</a:t>
            </a:r>
            <a:r>
              <a:rPr lang="en-US" altLang="zh-CN" sz="2400" b="1" dirty="0">
                <a:solidFill>
                  <a:schemeClr val="accent2"/>
                </a:solidFill>
                <a:latin typeface="楷体_GB2312" charset="0"/>
                <a:ea typeface="楷体_GB2312" charset="0"/>
              </a:rPr>
              <a:t>)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。</a:t>
            </a:r>
            <a:endParaRPr lang="en-US" altLang="zh-CN" sz="2400" dirty="0">
              <a:latin typeface="楷体_GB2312" charset="0"/>
              <a:ea typeface="楷体_GB2312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>
                <a:latin typeface="楷体_GB2312" charset="0"/>
                <a:ea typeface="楷体_GB2312" charset="0"/>
              </a:rPr>
              <a:t>实现过程：</a:t>
            </a:r>
            <a:endParaRPr lang="en-US" altLang="zh-CN" sz="2400" dirty="0">
              <a:latin typeface="楷体_GB2312" charset="0"/>
              <a:ea typeface="楷体_GB2312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400" dirty="0">
                <a:latin typeface="楷体_GB2312" charset="0"/>
                <a:ea typeface="楷体_GB2312" charset="0"/>
              </a:rPr>
              <a:t>1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）设定一个数组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F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，设一个</a:t>
            </a:r>
            <a:r>
              <a:rPr lang="zh-CN" altLang="en-US" sz="2400" dirty="0" smtClean="0">
                <a:latin typeface="楷体_GB2312" charset="0"/>
                <a:ea typeface="楷体_GB2312" charset="0"/>
              </a:rPr>
              <a:t>起始顶点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为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1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。另一个数组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W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用</a:t>
            </a:r>
            <a:r>
              <a:rPr lang="zh-CN" altLang="en-US" sz="2400" dirty="0" smtClean="0">
                <a:latin typeface="楷体_GB2312" charset="0"/>
                <a:ea typeface="楷体_GB2312" charset="0"/>
              </a:rPr>
              <a:t>于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存储从</a:t>
            </a:r>
            <a:r>
              <a:rPr lang="zh-CN" altLang="en-US" sz="2400" dirty="0" smtClean="0">
                <a:latin typeface="楷体_GB2312" charset="0"/>
                <a:ea typeface="楷体_GB2312" charset="0"/>
              </a:rPr>
              <a:t>起始顶点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到</a:t>
            </a:r>
            <a:r>
              <a:rPr lang="zh-CN" altLang="en-US" sz="2400" dirty="0" smtClean="0">
                <a:latin typeface="楷体_GB2312" charset="0"/>
                <a:ea typeface="楷体_GB2312" charset="0"/>
              </a:rPr>
              <a:t>其它顶点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的距</a:t>
            </a:r>
            <a:r>
              <a:rPr lang="zh-CN" altLang="en-US" sz="2400" dirty="0" smtClean="0">
                <a:latin typeface="楷体_GB2312" charset="0"/>
                <a:ea typeface="楷体_GB2312" charset="0"/>
              </a:rPr>
              <a:t>离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。一个数组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B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，当与</a:t>
            </a:r>
            <a:r>
              <a:rPr lang="en-US" altLang="zh-CN" sz="2400" dirty="0">
                <a:latin typeface="楷体_GB2312" charset="0"/>
                <a:ea typeface="楷体_GB2312" charset="0"/>
              </a:rPr>
              <a:t>W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对应位不为</a:t>
            </a:r>
            <a:r>
              <a:rPr lang="en-US" altLang="zh-CN" sz="2400" dirty="0" smtClean="0">
                <a:latin typeface="楷体_GB2312" charset="0"/>
                <a:ea typeface="楷体_GB2312" charset="0"/>
              </a:rPr>
              <a:t>0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时，存储</a:t>
            </a:r>
            <a:r>
              <a:rPr lang="zh-CN" altLang="en-US" sz="2400" dirty="0" smtClean="0">
                <a:latin typeface="楷体_GB2312" charset="0"/>
                <a:ea typeface="楷体_GB2312" charset="0"/>
              </a:rPr>
              <a:t>起始顶点</a:t>
            </a:r>
            <a:r>
              <a:rPr lang="zh-CN" altLang="en-US" sz="2400" dirty="0">
                <a:latin typeface="楷体_GB2312" charset="0"/>
                <a:ea typeface="楷体_GB2312" charset="0"/>
              </a:rPr>
              <a:t>编号。</a:t>
            </a:r>
            <a:endParaRPr lang="zh-CN" altLang="en-US" sz="2400" dirty="0">
              <a:latin typeface="楷体_GB2312" charset="0"/>
              <a:ea typeface="楷体_GB2312" charset="0"/>
            </a:endParaRPr>
          </a:p>
        </p:txBody>
      </p:sp>
      <p:sp>
        <p:nvSpPr>
          <p:cNvPr id="242693" name="Rectangle 4"/>
          <p:cNvSpPr>
            <a:spLocks noChangeArrowheads="1"/>
          </p:cNvSpPr>
          <p:nvPr/>
        </p:nvSpPr>
        <p:spPr bwMode="auto">
          <a:xfrm>
            <a:off x="6003635" y="31300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pic>
        <p:nvPicPr>
          <p:cNvPr id="242694" name="Picture 4" descr="t4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95" y="3926205"/>
            <a:ext cx="315023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26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260" y="3691890"/>
            <a:ext cx="3514090" cy="294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fld id="{F94819F2-394B-2D46-8A19-B0090D6EFC80}" type="slidenum"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</a:fld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243715" name="Picture 4" descr="t4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69" y="2780506"/>
            <a:ext cx="3357563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371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9655" y="450215"/>
            <a:ext cx="7772400" cy="928688"/>
          </a:xfrm>
        </p:spPr>
        <p:txBody>
          <a:bodyPr/>
          <a:lstStyle/>
          <a:p>
            <a:pPr eaLnBrk="1" hangingPunct="1"/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4.6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最小生成树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TextBox 6"/>
          <p:cNvSpPr txBox="1"/>
          <p:nvPr>
            <p:custDataLst>
              <p:tags r:id="rId2"/>
            </p:custDataLst>
          </p:nvPr>
        </p:nvSpPr>
        <p:spPr>
          <a:xfrm>
            <a:off x="1029335" y="1276985"/>
            <a:ext cx="10324465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设一个集合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V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，初始为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V=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｛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｝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，从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集合中选择权值最小的定点加入到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V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集合中。同时更新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数组和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43718" name="图片 8" descr="IMG_46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18750" r="9375" b="3125"/>
          <a:stretch>
            <a:fillRect/>
          </a:stretch>
        </p:blipFill>
        <p:spPr bwMode="auto">
          <a:xfrm>
            <a:off x="5881688" y="2206943"/>
            <a:ext cx="40576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fld id="{DF40A137-352E-B54F-9B2F-124C9783D35F}" type="slidenum"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</a:fld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244739" name="Picture 4" descr="t4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2494916"/>
            <a:ext cx="3357562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4740" name="Rectangle 2"/>
          <p:cNvSpPr>
            <a:spLocks noGrp="1" noChangeArrowheads="1"/>
          </p:cNvSpPr>
          <p:nvPr>
            <p:ph type="title"/>
          </p:nvPr>
        </p:nvSpPr>
        <p:spPr>
          <a:xfrm>
            <a:off x="1027430" y="431165"/>
            <a:ext cx="7772400" cy="928688"/>
          </a:xfrm>
        </p:spPr>
        <p:txBody>
          <a:bodyPr/>
          <a:lstStyle/>
          <a:p>
            <a:pPr eaLnBrk="1" hangingPunct="1"/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4.6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最小生成树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7430" y="1293495"/>
            <a:ext cx="1062228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集合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V=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｛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｝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，从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集合中选择权值最小的定点加入到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V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集合中。同时更新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数组和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44742" name="图片 10" descr="IMG_468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10416" r="10416" b="28125"/>
          <a:stretch>
            <a:fillRect/>
          </a:stretch>
        </p:blipFill>
        <p:spPr bwMode="auto">
          <a:xfrm>
            <a:off x="5372100" y="2155191"/>
            <a:ext cx="5024438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fld id="{1D5F5354-950A-564F-99F9-666BF8BD0BAC}" type="slidenum"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</a:fld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246787" name="Picture 4" descr="t4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1" y="2574291"/>
            <a:ext cx="3025775" cy="2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788" name="Rectangle 2"/>
          <p:cNvSpPr>
            <a:spLocks noGrp="1" noChangeArrowheads="1"/>
          </p:cNvSpPr>
          <p:nvPr>
            <p:ph type="title"/>
          </p:nvPr>
        </p:nvSpPr>
        <p:spPr>
          <a:xfrm>
            <a:off x="1051560" y="479425"/>
            <a:ext cx="7772400" cy="928688"/>
          </a:xfrm>
        </p:spPr>
        <p:txBody>
          <a:bodyPr/>
          <a:lstStyle/>
          <a:p>
            <a:pPr eaLnBrk="1" hangingPunct="1"/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4.6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最小生成树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1560" y="1408430"/>
            <a:ext cx="1078928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1pPr>
            <a:lvl2pPr marL="742950" indent="-28575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2pPr>
            <a:lvl3pPr marL="11430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3pPr>
            <a:lvl4pPr marL="16002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4pPr>
            <a:lvl5pPr marL="2057400" indent="-228600"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charset="-122"/>
              </a:defRPr>
            </a:lvl9pPr>
          </a:lstStyle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集合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V=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｛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｝，从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集合中选择权值最小的定点加入到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V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集合中。同时更新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数组和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46790" name="图片 7" descr="IMG_468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" t="21875" r="5208" b="27083"/>
          <a:stretch>
            <a:fillRect/>
          </a:stretch>
        </p:blipFill>
        <p:spPr bwMode="auto">
          <a:xfrm>
            <a:off x="4615498" y="2409825"/>
            <a:ext cx="6215062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1598,&quot;width&quot;:16259}"/>
</p:tagLst>
</file>

<file path=ppt/tags/tag2.xml><?xml version="1.0" encoding="utf-8"?>
<p:tagLst xmlns:p="http://schemas.openxmlformats.org/presentationml/2006/main">
  <p:tag name="KSO_WM_UNIT_PLACING_PICTURE_USER_VIEWPORT" val="{&quot;height&quot;:3767.499212598425,&quot;width&quot;:4372.500787401575}"/>
</p:tagLst>
</file>

<file path=ppt/tags/tag3.xml><?xml version="1.0" encoding="utf-8"?>
<p:tagLst xmlns:p="http://schemas.openxmlformats.org/presentationml/2006/main">
  <p:tag name="KSO_WM_UNIT_PLACING_PICTURE_USER_VIEWPORT" val="{&quot;height&quot;:5287.500787401575,&quot;width&quot;:10012.499212598424}"/>
</p:tagLst>
</file>

<file path=ppt/tags/tag4.xml><?xml version="1.0" encoding="utf-8"?>
<p:tagLst xmlns:p="http://schemas.openxmlformats.org/presentationml/2006/main">
  <p:tag name="KSO_WM_UNIT_PLACING_PICTURE_USER_VIEWPORT" val="{&quot;height&quot;:5512.500787401575,&quot;width&quot;:9787.499212598424}"/>
</p:tagLst>
</file>

<file path=ppt/tags/tag5.xml><?xml version="1.0" encoding="utf-8"?>
<p:tagLst xmlns:p="http://schemas.openxmlformats.org/presentationml/2006/main">
  <p:tag name="KSO_WPP_MARK_KEY" val="470fc038-6e1b-4951-93c2-e6df4b664b7e"/>
  <p:tag name="COMMONDATA" val="eyJoZGlkIjoiOWRhYmE5Njk4YzVlYTA0ZDdmMDdmNWI0MTMzNTBlMDc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2427</Words>
  <Application>WPS 演示</Application>
  <PresentationFormat>宽屏</PresentationFormat>
  <Paragraphs>143</Paragraphs>
  <Slides>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16</vt:i4>
      </vt:variant>
    </vt:vector>
  </HeadingPairs>
  <TitlesOfParts>
    <vt:vector size="36" baseType="lpstr">
      <vt:lpstr>Arial</vt:lpstr>
      <vt:lpstr>宋体</vt:lpstr>
      <vt:lpstr>Wingdings</vt:lpstr>
      <vt:lpstr>Arial</vt:lpstr>
      <vt:lpstr>华文行楷</vt:lpstr>
      <vt:lpstr>Times New Roman</vt:lpstr>
      <vt:lpstr>黑体</vt:lpstr>
      <vt:lpstr>楷体_GB2312</vt:lpstr>
      <vt:lpstr>新宋体</vt:lpstr>
      <vt:lpstr>Times New Roman Regular</vt:lpstr>
      <vt:lpstr>Symbol</vt:lpstr>
      <vt:lpstr>Calibri Light</vt:lpstr>
      <vt:lpstr>Calibri</vt:lpstr>
      <vt:lpstr>微软雅黑</vt:lpstr>
      <vt:lpstr>Arial Unicode MS</vt:lpstr>
      <vt:lpstr>Office 主题</vt:lpstr>
      <vt:lpstr>Equation.3</vt:lpstr>
      <vt:lpstr>Equation.3</vt:lpstr>
      <vt:lpstr>Equation.3</vt:lpstr>
      <vt:lpstr>Equation.3</vt:lpstr>
      <vt:lpstr>4.6 最小生成树 </vt:lpstr>
      <vt:lpstr>4.6 最小生成树</vt:lpstr>
      <vt:lpstr>4.6 最小生成树</vt:lpstr>
      <vt:lpstr>4.6 最小生成树</vt:lpstr>
      <vt:lpstr>4.6 最小生成树</vt:lpstr>
      <vt:lpstr>4.6 最小生成树</vt:lpstr>
      <vt:lpstr>4.6 最小生成树</vt:lpstr>
      <vt:lpstr>4.6 最小生成树</vt:lpstr>
      <vt:lpstr>4.6 最小生成树</vt:lpstr>
      <vt:lpstr>4.6 最小生成树</vt:lpstr>
      <vt:lpstr>PowerPoint 演示文稿</vt:lpstr>
      <vt:lpstr>算法描述</vt:lpstr>
      <vt:lpstr>4.6 最小生成树</vt:lpstr>
      <vt:lpstr>4.6 最小生成树</vt:lpstr>
      <vt:lpstr>最小生成树</vt:lpstr>
      <vt:lpstr>4.6 最小生成树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4.6 最小生成树 </dc:title>
  <dc:creator>Microsoft Office 用户</dc:creator>
  <cp:lastModifiedBy>Leng</cp:lastModifiedBy>
  <cp:revision>11</cp:revision>
  <dcterms:created xsi:type="dcterms:W3CDTF">2021-11-09T03:42:00Z</dcterms:created>
  <dcterms:modified xsi:type="dcterms:W3CDTF">2022-10-31T06:18:33Z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CC7B52E421CC4E4E9A86285D082FD971</vt:lpwstr>
  </property>
</Properties>
</file>